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Lst>
  <p:notesMasterIdLst>
    <p:notesMasterId r:id="rId4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9e89d48f-6f88-0ea3-f456-bbf78697c546}">
          <p14:sldIdLst>
            <p14:sldId id="256"/>
            <p14:sldId id="257"/>
          </p14:sldIdLst>
        </p14:section>
        <p14:section name="Day 1 · Story" id="{24f8dc5a-6dde-266e-d963-c642e4101b6a}">
          <p14:sldIdLst>
            <p14:sldId id="258"/>
            <p14:sldId id="259"/>
            <p14:sldId id="260"/>
            <p14:sldId id="261"/>
            <p14:sldId id="262"/>
            <p14:sldId id="263"/>
            <p14:sldId id="264"/>
            <p14:sldId id="265"/>
            <p14:sldId id="266"/>
            <p14:sldId id="267"/>
            <p14:sldId id="268"/>
            <p14:sldId id="269"/>
          </p14:sldIdLst>
        </p14:section>
        <p14:section name="Day 1 · Lesson 1" id="{55f518f4-ce97-60c1-fd3a-120dcc4e5f1f}">
          <p14:sldIdLst>
            <p14:sldId id="270"/>
            <p14:sldId id="271"/>
            <p14:sldId id="272"/>
            <p14:sldId id="273"/>
            <p14:sldId id="274"/>
            <p14:sldId id="275"/>
            <p14:sldId id="276"/>
            <p14:sldId id="277"/>
            <p14:sldId id="278"/>
          </p14:sldIdLst>
        </p14:section>
        <p14:section name="Day 2 · Lesson 2" id="{034ca256-5117-912f-90fa-dc3da080858e}">
          <p14:sldIdLst>
            <p14:sldId id="279"/>
            <p14:sldId id="280"/>
            <p14:sldId id="281"/>
            <p14:sldId id="282"/>
            <p14:sldId id="283"/>
            <p14:sldId id="284"/>
            <p14:sldId id="285"/>
          </p14:sldIdLst>
        </p14:section>
        <p14:section name="Day 2 · Lesson 3" id="{307ccf1f-e63b-c5dd-f955-aad29277a8d5}">
          <p14:sldIdLst>
            <p14:sldId id="286"/>
            <p14:sldId id="287"/>
            <p14:sldId id="288"/>
            <p14:sldId id="289"/>
            <p14:sldId id="290"/>
            <p14:sldId id="291"/>
            <p14:sldId id="292"/>
            <p14:sldId id="293"/>
            <p14:sldId id="294"/>
            <p14:sldId id="295"/>
            <p14:sldId id="296"/>
            <p14:sldId id="297"/>
            <p14:sldId id="29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notesMaster" Target="notesMasters/notesMaster1.xml"/><Relationship Id="rId46" Type="http://schemas.openxmlformats.org/officeDocument/2006/relationships/presProps" Target="presProps.xml"/><Relationship Id="rId47" Type="http://schemas.openxmlformats.org/officeDocument/2006/relationships/viewProps" Target="viewProps.xml"/><Relationship Id="rId48" Type="http://schemas.openxmlformats.org/officeDocument/2006/relationships/theme" Target="theme/theme1.xml"/><Relationship Id="rId4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deck alongside the Light the Beacon Teacher Guide. Day 1 is the story and Lesson 1. Day 2 is the escape room (Lesson 2) and the debrief (Lesson 3). Speaker notes carry expected student answers.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Day 1: the story introduces the vocabulary and sets up the mission; Lesson 1 practices the skills. Day 2: pairs play all four rooms in one class period, then debrief. On 45-minute periods, teach each lesson in its own period.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30 minutes: words to listen for and before-reading questions (8), the story (15), after reading (7). Read aloud, have students take turns, or let partners read on their own devices. Pause after each scene for 30 seconds of partner talk. Don’t solve any puzzles during the story.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lighthouse for? It warns ships about rocks and guides them to shore.
How could a ship tell one lighthouse from another at night? Different colors, flash patterns, or timing.
Say: Today’s story is about a lighthouse that runs on math. Listen for the tools the keeper uses.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words aloud together. Say: These words come up in today’s story, and you’ll use them again in tomorrow’s escape room. Listen for them.
After the story, students write three of them in their own words on the Word Bank {S-1}.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aloud, or have a student read. Vocabulary: beacon (a strong light used as a signal or warning) and reef (rock just below the water that can wreck ships).
Ask: Why would a ship need to trust the beacon? It warns ships away from the reef, especially at night or in a storm.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Vocabulary: lens, ratio, and "for every" language. Point out that the order of the numbers matches the order of the words: blue first, then gold.
Expected answers: In each group of 5 panels, 2 are blue and 3 are gold. 3 : 2 would be mostly blue, a different signal.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Vocabulary: part-to-part and part-to-whole.
Expected answer: 2 : 3 compares the blue panels to the gold panels. "2 out of 5" compares the blue panels to all the panels in the group.
This idea helps in the Lens Room, but don't solve the 20-spot lens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Vocabulary: logbook, ratio table, equivalent ratios. The strips with boxes are tape diagrams.
Expected answer: Multiplying both numbers by the same amount keeps the pattern. Adding the same amount changes it. Example: 2 : 3 plus 1 each is 3 : 4, which is a different pattern.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Vocabulary: generator. Reinforce the ratio table.
Expected answer: You can fill in new columns for different numbers of packs by multiplying, or by adding two columns you already know.
Don't give the game's numbers (4 packs make 6 flashes) yet; students meet them in the Generator Room.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Vocabulary: rate, unit rate, double number line.
Expected answer: Once you know the amount for 1 minute, you can find the amount for any number of minutes, or the time for any number of beeps.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Build suspense here. Expected answers: the lens, the generator and the radio. The Sea Wren needs the beacon so it can see the reef and steer clear.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hook for the escape room. Collect predictions on chart paper: ratio tables, equal groups, unit rates, double number lines. You'll revisit them in the debrief.
Say: Tomorrow, you are Mira's crew. Today, we practice with the tools from Pop's logbook.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Record answers on chart paper titled "Tools Mira’s Crew Will Need." You’ll return to it in the debrief. Expected: ratio tables, equal groups, unit rates, double number lines.
Then students start the Word Bank {S-1}: three terms, each with a meaning in their own words and an example from the story.
Say: Tomorrow, you are Mira’s crew. Next, we practice with the tools from Pop’s logbook.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45 minutes: warm-up 5, three tools 24, getting ready for the climb 8, reflection 7. Partners work at their desks. The problems use new situations so the game’s own puzzles stay fresh. Test the game on a school device and bookmark it on shared devices.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Post the Guiding Question and record students’ first ideas. Return to this slide at the end of the lesson to add to or revise the 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Pairs describe Pop’s lens pattern three ways: 2 : 3 (blue to gold), 3 : 2 (gold to blue), 2 out of 5 (blue to all).
Ask: What would happen to the lens if we added 1 to each number? 3 : 4 is a different pattern. That’s why Pop says to multiply, never just add.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Partners stay at their desks and work on one tool at a time, about 6 minutes each, using the Toolkit Practice sheet {1-1}. After each tool, bring the class together for a 2-minute check-in.
If you prefer stations, split the pairs into three groups and rotate every 8 minutes. Hold the muffin discussion until everyone has finished Tool 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6 minutes, then a 2-minute check-in. Answer: 3 groups of 5, so 9 red and 6 white.
Ask: How many stripes in one group? 5. How many groups fit in 15? 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6 minutes, then a 2-minute check-in focused on the muffins. Lemonade: 15 scoops (20 cups is 5 × 4 cups, so 5 × 3 scoops).
Muffins: 6 eggs. 9 muffins is 1.5 × 6 muffins, so 4 × 1.5 = 6. Or go through 3 muffins: 2 eggs, then ×3.
At the check-in, ask: Someone said 7 eggs. why is it tempting? It adds 3. This is the same mistake the Lantern Check looks for.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6 minutes, then a 2-minute check-in. Pump: 28 ÷ 4 = 7 liters per minute; 63 ÷ 7 = 9 minutes.
Runners: 18 laps in 3 minutes (6 per minute) beats 20 laps in 5 minutes (4 per minute).
Point to the double number line: Where do you see 7 liters per minute?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Getting ready for the climb (8 minutes). Driver taps; Navigator reads aloud; both partners write every clue in their own logbook; switch at every room. Hand out the Beacon Logbook {2-1} now.
Normalize the helpers: strong problem solvers use hints and practice.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 answers to the "Tools Mira’s Crew Will Need" chart.
Why does adding the same amount break a ratio? The "for every" changes. 2 packs : 3 flashes is not the same as 3 : 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full 45-minute period. The final room depends on clues from the first three, and the game does not save progress if the tab closes. One device per pair with the game bookmarked, plus 2 spares. Carry the Escape Day Card. Absent students: see the guide’s make-up plan and Paper Rooms {2-2}.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Pairs work best: one device per pair. The Driver taps and the Navigator reads aloud. Both partners write every clue in their own logbook.
The game does not save progress if a tab closes or refreshes, so Lesson 2 must be one full class period.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Post the Guiding Question and record students’ first ideas. Return to this slide at the end of the lesson to add to or revise the 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mission aloud, then send pairs to their devices.
Say: The lighthouse is dark, the ship is 3 miles out, and you are Mira’s crew. Hints are free. Strong problem solvers use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Pairs move at their own pace. Suggested timing for a 45-minute period: settle 3, Lens 10, Generator 8, Radio 8, Signal Gallery 12, huddle 4. Use these to spot pairs who are stuck, not to rush anyone.
Answers for circulating:
Lens: 8 blue, 12 gold (the 4 stuck gold panels count).
Generator: 15 flashes. Watch for 14 (adding 2).
Radio: 6 beeps per minute; 7 minutes. Watch for 3 ÷ 18.
Gallery: 6 blue : 9 gold; 12 flashes; 6 minutes (before 6.5).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Leave this slide up while pairs play. Before a pair unlocks a door, ask the Navigator to explain the last answer.
Early finishers: start the Design a Room planner {3-2}. Pairs who fall behind: point them to hints and check in. If time runs out, they finish at the start of Lesson 3 using their logbook.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Celebrate the rescue. Keep it to 4 minutes. Collect logbooks: they are your only record of who finished each room.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45 minutes: Back to Gull Point 5, strategy share 12, connecting the models 8, the storm’s big idea 7, mistakes 5, Lantern Check 8. Copies: Debrief Reflection {3-1} and Lantern Check {3-3} per student; Design a Room {3-2} per pair for the extension. Before class, pick two or three anonymous wrong answers you saw during play.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Post the Guiding Question and record students’ first ideas. Return to this slide at the end of the lesson to add to or revise the 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1 of the debrief (5 minutes). Read the epilogue aloud. Pairs who didn’t finish the game finish now; everyone else adds a tick on the chart paper for each strategy they chose in the game.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2: strategy share (12 minutes for all three rooms). Tally the strategies pairs picked in the game. Ask a pair from each to share.
Which would still work for a 100-spot lens? Groups or fractions; guess-and-check takes too long.
Draw the tape diagram: 4 groups, each 2 blue + 3 gold.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 each path as arrows on one class ratio table.
Which is fastest? Combining columns avoids decimals; the value for 1 works for any number.
Why is 14 tempting, and why is it wrong? It adds 2 to both rows, but 2 packs make 3 flashes, not 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18 ÷ 3 = 6 beeps per minute; 42 ÷ 6 = 7 minutes.
Why do counting up and dividing give the same answer? Division counts how many groups of 6 fit in 42.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3 (8 minutes). Ask: Where do you see "2 packs make 3 flashes" in each picture? Have students come up and point.
Then: Which model would you pick for the Radio Room? Many choose the double number line, because time runs along a line.
Say: These are three pictures of the same idea. Pick the one that helps you think.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4 (7 minutes). Build the class chart together, then ask: Why could the crew still solve it? The ratios and rates didn’t change, only the amounts.
Where else does a ratio stay the same while amounts change? Doubling a recipe, steady speed, mixing paint, map scales.
Students write the big idea on the Debrief Reflection {3-1}.
Same: the ratios and the rate (2 blue : 3 gold; 2 packs : 3 flashes; 6 beeps per minute).
Changed: 15 lens spots, 8 power packs, a 36-beep message, ship arrives in 6.5 minutes.
Signal answers: 6 blue : 9 gold; 12 flashes; 6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5 (5 minutes). Swap in anonymous wrong answers you actually saw during play if you have them.
14 flashes: adds 2 to both rows; but 2 packs make 3 flashes, not 2.
16 gold: forgets that the 4 stuck panels are already gold; the lens needs 12 gold in all.
8 minutes: 8 × 6 = 48 beeps, more than the 42 needed.
Point out what makes each mistake reasonable before correcting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6: Lantern Check {3-3}, 8 minutes. Students work alone and circle a confidence level after each question.
Q1 answer: 9 L (12 hours is 1.5 times 8 hours, so 6 L × 1.5). An answer of 10 L adds instead of multiplying.
Q2 answer: Lantern A (6 hours per liter vs. 4).
Look at score and confidence together. The guide’s Reading the Results table suggests next steps.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 Return to the "Tools Mira’s Crew Will Need" chart from Day 1. Ask which predictions turned out to be right and what students would add.
Students finish the Debrief Reflection {3-1}.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Extension after the debrief. Pairs use the Design a Room planner {3-2}. Push for a true ratio or rate (not "3 more each time") and hints that move from a question to a concrete next step, like the game’s hints. Pairs finish for homework if needed, then swap rooms and solve them as the next day’s warm-up.
Challenge: add a storm twist, where the amounts change but the ratio stays the same.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Possible answers: recipes, sports stats, unit prices at the store, medicine doses, map scales, speed.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txBox="1"/>
          <p:nvPr/>
        </p:nvSpPr>
        <p:spPr>
          <a:xfrm>
            <a:off x="457200" y="4773168"/>
            <a:ext cx="3657600" cy="228600"/>
          </a:xfrm>
          <a:prstGeom prst="rect">
            <a:avLst/>
          </a:prstGeom>
          <a:noFill/>
          <a:ln/>
        </p:spPr>
        <p:txBody>
          <a:bodyPr wrap="square" lIns="0" tIns="0" rIns="0" bIns="0" rtlCol="0" anchor="ctr"/>
          <a:lstStyle/>
          <a:p>
            <a:pPr indent="0" marL="0">
              <a:buNone/>
            </a:pPr>
            <a:r>
              <a:rPr lang="en-US" sz="1000" dirty="0">
                <a:solidFill>
                  <a:schemeClr val="accent5"/>
                </a:solidFill>
              </a:rPr>
              <a:t>Light the Beacon</a:t>
            </a:r>
            <a:endParaRPr lang="en-US" sz="1000" dirty="0"/>
          </a:p>
        </p:txBody>
      </p:sp>
      <p:sp>
        <p:nvSpPr>
          <p:cNvPr id="3" name="Text 1"/>
          <p:cNvSpPr/>
          <p:nvPr>
            <p:ph idx="101" type="title" hasCustomPrompt="1"/>
          </p:nvPr>
        </p:nvSpPr>
        <p:spPr>
          <a:xfrm>
            <a:off x="1051560" y="292608"/>
            <a:ext cx="7635240" cy="640080"/>
          </a:xfrm>
          <a:prstGeom prst="rect">
            <a:avLst/>
          </a:prstGeom>
          <a:noFill/>
          <a:ln/>
        </p:spPr>
        <p:txBody>
          <a:bodyPr wrap="square" rtlCol="0"/>
          <a:lstStyle>
            <a:lvl1pPr algn="l" indent="0" marL="0">
              <a:buNone/>
              <a:defRPr lang="en-US" sz="3000" b="1" dirty="0">
                <a:solidFill>
                  <a:schemeClr val="tx1"/>
                </a:solidFill>
                <a:latin typeface="Cambria" pitchFamily="34" charset="0"/>
                <a:ea typeface="Cambria" pitchFamily="34" charset="-122"/>
                <a:cs typeface="Cambria" pitchFamily="34" charset="-120"/>
              </a:defRPr>
            </a:lvl1pPr>
          </a:lstStyle>
          <a:p>
            <a:pPr algn="l" indent="0" marL="0">
              <a:buNone/>
            </a:pPr>
            <a:endParaRPr lang="en-US" sz="3000" dirty="0"/>
          </a:p>
        </p:txBody>
      </p:sp>
      <p:sp>
        <p:nvSpPr>
          <p:cNvPr id="25" name="Slide Number Placeholder 0"/>
          <p:cNvSpPr>
            <a:spLocks noGrp="1"/>
          </p:cNvSpPr>
          <p:nvPr>
            <p:ph type="sldNum" sz="quarter" idx="4294967295"/>
          </p:nvPr>
        </p:nvSpPr>
        <p:spPr>
          <a:xfrm>
            <a:off x="8229600" y="4736592"/>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ARK">
    <p:bg>
      <p:bgPr>
        <a:solidFill>
          <a:schemeClr val="tx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1463040"/>
            <a:ext cx="5120640" cy="1371600"/>
          </a:xfrm>
          <a:prstGeom prst="rect">
            <a:avLst/>
          </a:prstGeom>
          <a:noFill/>
          <a:ln/>
        </p:spPr>
        <p:txBody>
          <a:bodyPr wrap="square" rtlCol="0"/>
          <a:lstStyle>
            <a:lvl1pPr algn="l" indent="0" marL="0">
              <a:buNone/>
              <a:defRPr lang="en-US" sz="4000" b="1" dirty="0">
                <a:solidFill>
                  <a:schemeClr val="bg1"/>
                </a:solidFill>
                <a:latin typeface="Cambria" pitchFamily="34" charset="0"/>
                <a:ea typeface="Cambria" pitchFamily="34" charset="-122"/>
                <a:cs typeface="Cambria" pitchFamily="34" charset="-120"/>
              </a:defRPr>
            </a:lvl1pPr>
          </a:lstStyle>
          <a:p>
            <a:pPr algn="l" indent="0" marL="0">
              <a:buNone/>
            </a:pPr>
            <a:endParaRPr lang="en-US" sz="4000" dirty="0"/>
          </a:p>
        </p:txBody>
      </p:sp>
      <p:sp>
        <p:nvSpPr>
          <p:cNvPr id="3" name="Text 0"/>
          <p:cNvSpPr/>
          <p:nvPr>
            <p:ph idx="101" type="body" hasCustomPrompt="1"/>
          </p:nvPr>
        </p:nvSpPr>
        <p:spPr>
          <a:xfrm>
            <a:off x="548640" y="2926080"/>
            <a:ext cx="5120640" cy="1097280"/>
          </a:xfrm>
          <a:prstGeom prst="rect">
            <a:avLst/>
          </a:prstGeom>
          <a:noFill/>
          <a:ln/>
        </p:spPr>
        <p:txBody>
          <a:bodyPr wrap="square" rtlCol="0"/>
          <a:lstStyle>
            <a:lvl1pPr algn="l" indent="0" marL="0">
              <a:buNone/>
              <a:defRPr lang="en-US" sz="2000" dirty="0">
                <a:solidFill>
                  <a:schemeClr val="accent1"/>
                </a:solidFill>
              </a:defRPr>
            </a:lvl1pPr>
          </a:lstStyle>
          <a:p>
            <a:pPr algn="l" indent="0" marL="0">
              <a:buNone/>
            </a:pPr>
            <a:endParaRPr lang="en-US" sz="20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ORY">
    <p:bg>
      <p:bgPr>
        <a:solidFill>
          <a:schemeClr val="tx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548640"/>
            <a:ext cx="5486400" cy="384048"/>
          </a:xfrm>
          <a:prstGeom prst="rect">
            <a:avLst/>
          </a:prstGeom>
          <a:noFill/>
          <a:ln/>
        </p:spPr>
        <p:txBody>
          <a:bodyPr wrap="square" rtlCol="0"/>
          <a:lstStyle>
            <a:lvl1pPr algn="l" indent="0" marL="0">
              <a:buNone/>
              <a:defRPr lang="en-US" sz="2000" b="1" dirty="0">
                <a:solidFill>
                  <a:schemeClr val="bg1"/>
                </a:solidFill>
                <a:latin typeface="Cambria" pitchFamily="34" charset="0"/>
                <a:ea typeface="Cambria" pitchFamily="34" charset="-122"/>
                <a:cs typeface="Cambria" pitchFamily="34" charset="-120"/>
              </a:defRPr>
            </a:lvl1pPr>
          </a:lstStyle>
          <a:p>
            <a:pPr algn="l" indent="0" marL="0">
              <a:buNone/>
            </a:pPr>
            <a:endParaRPr lang="en-US" sz="2000" dirty="0"/>
          </a:p>
        </p:txBody>
      </p:sp>
      <p:sp>
        <p:nvSpPr>
          <p:cNvPr id="3" name="Text 0"/>
          <p:cNvSpPr/>
          <p:nvPr>
            <p:ph idx="101" type="body" hasCustomPrompt="1"/>
          </p:nvPr>
        </p:nvSpPr>
        <p:spPr>
          <a:xfrm>
            <a:off x="411480" y="3127248"/>
            <a:ext cx="8321040" cy="1463040"/>
          </a:xfrm>
          <a:prstGeom prst="rect">
            <a:avLst/>
          </a:prstGeom>
          <a:noFill/>
          <a:ln/>
        </p:spPr>
        <p:txBody>
          <a:bodyPr wrap="square" rtlCol="0"/>
          <a:lstStyle>
            <a:lvl1pPr algn="l" indent="0" marL="0">
              <a:spcAft>
                <a:spcPts val="300"/>
              </a:spcAft>
              <a:buNone/>
              <a:defRPr lang="en-US" sz="1400" dirty="0">
                <a:solidFill>
                  <a:schemeClr val="bg1"/>
                </a:solidFill>
              </a:defRPr>
            </a:lvl1pPr>
          </a:lstStyle>
          <a:p>
            <a:pPr algn="l" indent="0" marL="0">
              <a:spcAft>
                <a:spcPts val="300"/>
              </a:spcAft>
              <a:buNone/>
            </a:pPr>
            <a:endParaRPr lang="en-US" sz="14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36592"/>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slideLayout" Target="../slideLayouts/slideLayout3.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2.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g"/><Relationship Id="rId2" Type="http://schemas.openxmlformats.org/officeDocument/2006/relationships/slideLayout" Target="../slideLayouts/slideLayout3.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jpg"/><Relationship Id="rId3" Type="http://schemas.openxmlformats.org/officeDocument/2006/relationships/slideLayout" Target="../slideLayouts/slideLayout2.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slideLayout" Target="../slideLayouts/slideLayout4.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g"/><Relationship Id="rId2" Type="http://schemas.openxmlformats.org/officeDocument/2006/relationships/slideLayout" Target="../slideLayouts/slideLayout4.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slideLayout" Target="../slideLayouts/slideLayout4.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g"/><Relationship Id="rId2" Type="http://schemas.openxmlformats.org/officeDocument/2006/relationships/slideLayout" Target="../slideLayouts/slideLayout4.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g"/><Relationship Id="rId2" Type="http://schemas.openxmlformats.org/officeDocument/2006/relationships/slideLayout" Target="../slideLayouts/slideLayout4.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g"/><Relationship Id="rId2" Type="http://schemas.openxmlformats.org/officeDocument/2006/relationships/slideLayout" Target="../slideLayouts/slideLayout4.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g"/><Relationship Id="rId2" Type="http://schemas.openxmlformats.org/officeDocument/2006/relationships/slideLayout" Target="../slideLayouts/slideLayout4.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g"/><Relationship Id="rId2" Type="http://schemas.openxmlformats.org/officeDocument/2006/relationships/slideLayout" Target="../slideLayouts/slideLayout4.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jpg"/><Relationship Id="rId3" Type="http://schemas.openxmlformats.org/officeDocument/2006/relationships/slideLayout" Target="../slideLayouts/slideLayout2.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g"/><Relationship Id="rId2" Type="http://schemas.openxmlformats.org/officeDocument/2006/relationships/slideLayout" Target="../slideLayouts/slideLayout3.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jpg"/><Relationship Id="rId3" Type="http://schemas.openxmlformats.org/officeDocument/2006/relationships/slideLayout" Target="../slideLayouts/slideLayout2.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slideLayout" Target="../slideLayouts/slideLayout2.xml"/><Relationship Id="rId6"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2.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2.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2.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4" Type="http://schemas.openxmlformats.org/officeDocument/2006/relationships/image" Target="../media/image-22-4.png"/><Relationship Id="rId5" Type="http://schemas.openxmlformats.org/officeDocument/2006/relationships/image" Target="../media/image-22-5.png"/><Relationship Id="rId6" Type="http://schemas.openxmlformats.org/officeDocument/2006/relationships/slideLayout" Target="../slideLayouts/slideLayout2.xml"/><Relationship Id="rId7"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2.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g"/><Relationship Id="rId2" Type="http://schemas.openxmlformats.org/officeDocument/2006/relationships/slideLayout" Target="../slideLayouts/slideLayout3.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image" Target="../media/image-25-2.png"/><Relationship Id="rId3" Type="http://schemas.openxmlformats.org/officeDocument/2006/relationships/image" Target="../media/image-25-3.png"/><Relationship Id="rId4" Type="http://schemas.openxmlformats.org/officeDocument/2006/relationships/image" Target="../media/image-25-4.png"/><Relationship Id="rId5" Type="http://schemas.openxmlformats.org/officeDocument/2006/relationships/slideLayout" Target="../slideLayouts/slideLayout2.xml"/><Relationship Id="rId6"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2.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image" Target="../media/image-27-2.jpg"/><Relationship Id="rId3" Type="http://schemas.openxmlformats.org/officeDocument/2006/relationships/slideLayout" Target="../slideLayouts/slideLayout2.xml"/><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image" Target="../media/image-28-2.jpg"/><Relationship Id="rId3" Type="http://schemas.openxmlformats.org/officeDocument/2006/relationships/image" Target="../media/image-28-3.jpg"/><Relationship Id="rId4" Type="http://schemas.openxmlformats.org/officeDocument/2006/relationships/image" Target="../media/image-28-4.jpg"/><Relationship Id="rId5" Type="http://schemas.openxmlformats.org/officeDocument/2006/relationships/image" Target="../media/image-28-5.jpg"/><Relationship Id="rId6" Type="http://schemas.openxmlformats.org/officeDocument/2006/relationships/slideLayout" Target="../slideLayouts/slideLayout2.xml"/><Relationship Id="rId7"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2.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image" Target="../media/image-30-2.jpg"/><Relationship Id="rId3" Type="http://schemas.openxmlformats.org/officeDocument/2006/relationships/slideLayout" Target="../slideLayouts/slideLayout2.xml"/><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jpg"/><Relationship Id="rId2" Type="http://schemas.openxmlformats.org/officeDocument/2006/relationships/slideLayout" Target="../slideLayouts/slideLayout3.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2.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g"/><Relationship Id="rId2" Type="http://schemas.openxmlformats.org/officeDocument/2006/relationships/slideLayout" Target="../slideLayouts/slideLayout4.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image" Target="../media/image-34-2.png"/><Relationship Id="rId3" Type="http://schemas.openxmlformats.org/officeDocument/2006/relationships/image" Target="../media/image-34-3.png"/><Relationship Id="rId4" Type="http://schemas.openxmlformats.org/officeDocument/2006/relationships/image" Target="../media/image-34-4.png"/><Relationship Id="rId5" Type="http://schemas.openxmlformats.org/officeDocument/2006/relationships/slideLayout" Target="../slideLayouts/slideLayout2.xml"/><Relationship Id="rId6"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slideLayout" Target="../slideLayouts/slideLayout2.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2.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2.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png"/><Relationship Id="rId2" Type="http://schemas.openxmlformats.org/officeDocument/2006/relationships/slideLayout" Target="../slideLayouts/slideLayout2.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image" Target="../media/image-39-2.png"/><Relationship Id="rId3" Type="http://schemas.openxmlformats.org/officeDocument/2006/relationships/image" Target="../media/image-39-3.png"/><Relationship Id="rId4" Type="http://schemas.openxmlformats.org/officeDocument/2006/relationships/image" Target="../media/image-39-4.png"/><Relationship Id="rId5" Type="http://schemas.openxmlformats.org/officeDocument/2006/relationships/slideLayout" Target="../slideLayouts/slideLayout2.xml"/><Relationship Id="rId6"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40-1.png"/><Relationship Id="rId2" Type="http://schemas.openxmlformats.org/officeDocument/2006/relationships/slideLayout" Target="../slideLayouts/slideLayout2.xml"/><Relationship Id="rId3"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png"/><Relationship Id="rId2" Type="http://schemas.openxmlformats.org/officeDocument/2006/relationships/image" Target="../media/image-41-2.jpg"/><Relationship Id="rId3" Type="http://schemas.openxmlformats.org/officeDocument/2006/relationships/slideLayout" Target="../slideLayouts/slideLayout2.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2-1.png"/><Relationship Id="rId2" Type="http://schemas.openxmlformats.org/officeDocument/2006/relationships/image" Target="../media/image-42-2.png"/><Relationship Id="rId3" Type="http://schemas.openxmlformats.org/officeDocument/2006/relationships/image" Target="../media/image-42-3.png"/><Relationship Id="rId4" Type="http://schemas.openxmlformats.org/officeDocument/2006/relationships/image" Target="../media/image-42-4.png"/><Relationship Id="rId5" Type="http://schemas.openxmlformats.org/officeDocument/2006/relationships/slideLayout" Target="../slideLayouts/slideLayout2.xml"/><Relationship Id="rId6"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jpg"/><Relationship Id="rId2" Type="http://schemas.openxmlformats.org/officeDocument/2006/relationships/slideLayout" Target="../slideLayouts/slideLayout3.xml"/><Relationship Id="rId3" Type="http://schemas.openxmlformats.org/officeDocument/2006/relationships/notesSlide" Target="../notesSlides/notesSlide4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40080"/>
            <a:ext cx="5120640" cy="365760"/>
          </a:xfrm>
          <a:prstGeom prst="rect">
            <a:avLst/>
          </a:prstGeom>
          <a:noFill/>
          <a:ln/>
        </p:spPr>
        <p:txBody>
          <a:bodyPr wrap="square" lIns="0" tIns="0" rIns="0" bIns="0" rtlCol="0" anchor="ctr"/>
          <a:lstStyle/>
          <a:p>
            <a:pPr indent="0" marL="0">
              <a:buNone/>
            </a:pPr>
            <a:r>
              <a:rPr lang="en-US" sz="1400" b="1" spc="300" kern="0" dirty="0">
                <a:solidFill>
                  <a:schemeClr val="accent1"/>
                </a:solidFill>
              </a:rPr>
              <a:t>GRADE 6 · RATIOS AND RATES</a:t>
            </a:r>
            <a:endParaRPr lang="en-US" sz="1400" dirty="0"/>
          </a:p>
        </p:txBody>
      </p:sp>
      <p:sp>
        <p:nvSpPr>
          <p:cNvPr id="3" name="Text 0"/>
          <p:cNvSpPr/>
          <p:nvPr>
            <p:ph idx="100" type="title" hasCustomPrompt="1"/>
          </p:nvPr>
        </p:nvSpPr>
        <p:spPr>
          <a:xfrm>
            <a:off x="548640" y="1463040"/>
            <a:ext cx="5120640" cy="1371600"/>
          </a:xfrm>
          <a:prstGeom prst="rect">
            <a:avLst/>
          </a:prstGeom>
          <a:noFill/>
          <a:ln/>
        </p:spPr>
        <p:txBody>
          <a:bodyPr wrap="square" lIns="0" tIns="0" rIns="0" bIns="0" rtlCol="0" anchor="b"/>
          <a:lstStyle/>
          <a:p>
            <a:pPr algn="l" indent="0" marL="0">
              <a:buNone/>
            </a:pPr>
            <a:r>
              <a:rPr lang="en-US" sz="4000" b="1" dirty="0">
                <a:solidFill>
                  <a:schemeClr val="bg1"/>
                </a:solidFill>
                <a:latin typeface="Cambria" pitchFamily="34" charset="0"/>
                <a:ea typeface="Cambria" pitchFamily="34" charset="-122"/>
                <a:cs typeface="Cambria" pitchFamily="34" charset="-120"/>
              </a:rPr>
              <a:t>Light the Beacon</a:t>
            </a:r>
            <a:endParaRPr lang="en-US" sz="4000" dirty="0"/>
          </a:p>
        </p:txBody>
      </p:sp>
      <p:sp>
        <p:nvSpPr>
          <p:cNvPr id="4" name="Text 0"/>
          <p:cNvSpPr/>
          <p:nvPr>
            <p:ph idx="101" type="body" hasCustomPrompt="1"/>
          </p:nvPr>
        </p:nvSpPr>
        <p:spPr>
          <a:xfrm>
            <a:off x="548640" y="2926080"/>
            <a:ext cx="5120640" cy="1097280"/>
          </a:xfrm>
          <a:prstGeom prst="rect">
            <a:avLst/>
          </a:prstGeom>
          <a:noFill/>
          <a:ln/>
        </p:spPr>
        <p:txBody>
          <a:bodyPr wrap="square" lIns="0" tIns="0" rIns="0" bIns="0" rtlCol="0" anchor="t"/>
          <a:lstStyle/>
          <a:p>
            <a:pPr algn="l" indent="0" marL="0">
              <a:buNone/>
            </a:pPr>
            <a:r>
              <a:rPr lang="en-US" sz="2000" dirty="0">
                <a:solidFill>
                  <a:schemeClr val="accent1"/>
                </a:solidFill>
              </a:rPr>
              <a:t>Ratios and Rates to the Rescue</a:t>
            </a:r>
            <a:endParaRPr lang="en-US" sz="2000" dirty="0"/>
          </a:p>
        </p:txBody>
      </p:sp>
      <p:sp>
        <p:nvSpPr>
          <p:cNvPr id="5" name="Text 3"/>
          <p:cNvSpPr txBox="1"/>
          <p:nvPr/>
        </p:nvSpPr>
        <p:spPr>
          <a:xfrm>
            <a:off x="548640" y="3520440"/>
            <a:ext cx="5303520" cy="1280160"/>
          </a:xfrm>
          <a:prstGeom prst="rect">
            <a:avLst/>
          </a:prstGeom>
          <a:noFill/>
          <a:ln/>
        </p:spPr>
        <p:txBody>
          <a:bodyPr wrap="square" lIns="0" tIns="0" rIns="0" bIns="0" rtlCol="0" anchor="t"/>
          <a:lstStyle/>
          <a:p>
            <a:pPr indent="0" marL="0">
              <a:spcAft>
                <a:spcPts val="400"/>
              </a:spcAft>
              <a:buNone/>
            </a:pPr>
            <a:r>
              <a:rPr lang="en-US" sz="1400" dirty="0">
                <a:solidFill>
                  <a:schemeClr val="bg1"/>
                </a:solidFill>
              </a:rPr>
              <a:t>Day 1 · Story: The Keeper’s Logbook</a:t>
            </a:r>
            <a:endParaRPr lang="en-US" sz="1400" dirty="0"/>
          </a:p>
          <a:p>
            <a:pPr indent="0" marL="0">
              <a:spcAft>
                <a:spcPts val="400"/>
              </a:spcAft>
              <a:buNone/>
            </a:pPr>
            <a:r>
              <a:rPr lang="en-US" sz="1400" dirty="0">
                <a:solidFill>
                  <a:schemeClr val="bg1"/>
                </a:solidFill>
              </a:rPr>
              <a:t>Day 1 · Lesson 1: Building the Toolkit</a:t>
            </a:r>
            <a:endParaRPr lang="en-US" sz="1400" dirty="0"/>
          </a:p>
          <a:p>
            <a:pPr indent="0" marL="0">
              <a:spcAft>
                <a:spcPts val="400"/>
              </a:spcAft>
              <a:buNone/>
            </a:pPr>
            <a:r>
              <a:rPr lang="en-US" sz="1400" dirty="0">
                <a:solidFill>
                  <a:schemeClr val="bg1"/>
                </a:solidFill>
              </a:rPr>
              <a:t>Day 2 · Lesson 2: The Escape</a:t>
            </a:r>
            <a:endParaRPr lang="en-US" sz="1400" dirty="0"/>
          </a:p>
          <a:p>
            <a:pPr indent="0" marL="0">
              <a:spcAft>
                <a:spcPts val="400"/>
              </a:spcAft>
              <a:buNone/>
            </a:pPr>
            <a:r>
              <a:rPr lang="en-US" sz="1400" dirty="0">
                <a:solidFill>
                  <a:schemeClr val="bg1"/>
                </a:solidFill>
              </a:rPr>
              <a:t>Day 2 · Lesson 3: Signal Debrief</a:t>
            </a:r>
            <a:endParaRPr lang="en-US" sz="1400" dirty="0"/>
          </a:p>
        </p:txBody>
      </p:sp>
      <p:pic>
        <p:nvPicPr>
          <p:cNvPr id="6" name="cover-photo" descr="Cutaway of a lighthouse in a storm">    </p:cNvPr>
          <p:cNvPicPr>
            <a:picLocks noChangeAspect="1"/>
          </p:cNvPicPr>
          <p:nvPr/>
        </p:nvPicPr>
        <p:blipFill>
          <a:blip r:embed="rId1"/>
          <a:stretch>
            <a:fillRect/>
          </a:stretch>
        </p:blipFill>
        <p:spPr>
          <a:xfrm>
            <a:off x="5852160" y="0"/>
            <a:ext cx="3291840" cy="51435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p:nvPr>
            <p:ph idx="101" type="title" hasCustomPrompt="1"/>
          </p:nvPr>
        </p:nvSpPr>
        <p:spPr>
          <a:xfrm>
            <a:off x="1051560" y="292608"/>
            <a:ext cx="7635240" cy="640080"/>
          </a:xfrm>
          <a:prstGeom prst="rect">
            <a:avLst/>
          </a:prstGeom>
          <a:noFill/>
          <a:ln/>
        </p:spPr>
        <p:txBody>
          <a:bodyPr wrap="square" lIns="0" tIns="0" rIns="0" bIns="0" rtlCol="0" anchor="ctr"/>
          <a:lstStyle/>
          <a:p>
            <a:pPr algn="l" indent="0" marL="0">
              <a:buNone/>
            </a:pPr>
            <a:r>
              <a:rPr lang="en-US" sz="3000" b="1" dirty="0">
                <a:solidFill>
                  <a:schemeClr val="tx1"/>
                </a:solidFill>
                <a:latin typeface="Cambria" pitchFamily="34" charset="0"/>
                <a:ea typeface="Cambria" pitchFamily="34" charset="-122"/>
                <a:cs typeface="Cambria" pitchFamily="34" charset="-120"/>
              </a:rPr>
              <a:t>Two Days at Gull Point</a:t>
            </a:r>
            <a:endParaRPr lang="en-US" sz="3000" dirty="0"/>
          </a:p>
        </p:txBody>
      </p:sp>
      <p:sp>
        <p:nvSpPr>
          <p:cNvPr id="3" name="title-icon-circle"/>
          <p:cNvSpPr/>
          <p:nvPr/>
        </p:nvSpPr>
        <p:spPr>
          <a:xfrm>
            <a:off x="457200" y="365760"/>
            <a:ext cx="493776" cy="493776"/>
          </a:xfrm>
          <a:prstGeom prst="ellipse">
            <a:avLst/>
          </a:prstGeom>
          <a:solidFill>
            <a:schemeClr val="tx1"/>
          </a:solidFill>
          <a:ln w="12700">
            <a:solidFill>
              <a:schemeClr val="tx1"/>
            </a:solidFill>
            <a:prstDash val="solid"/>
          </a:ln>
        </p:spPr>
      </p:sp>
      <p:pic>
        <p:nvPicPr>
          <p:cNvPr id="4" name="title-icon" descr="preencoded.png">    </p:cNvPr>
          <p:cNvPicPr>
            <a:picLocks noChangeAspect="1"/>
          </p:cNvPicPr>
          <p:nvPr/>
        </p:nvPicPr>
        <p:blipFill>
          <a:blip r:embed="rId1"/>
          <a:stretch>
            <a:fillRect/>
          </a:stretch>
        </p:blipFill>
        <p:spPr>
          <a:xfrm>
            <a:off x="566928" y="475488"/>
            <a:ext cx="274320" cy="274320"/>
          </a:xfrm>
          <a:prstGeom prst="rect">
            <a:avLst/>
          </a:prstGeom>
        </p:spPr>
      </p:pic>
      <p:sp>
        <p:nvSpPr>
          <p:cNvPr id="6" name="day-1"/>
          <p:cNvSpPr/>
          <p:nvPr/>
        </p:nvSpPr>
        <p:spPr>
          <a:xfrm>
            <a:off x="548640" y="1143000"/>
            <a:ext cx="3886200" cy="3337560"/>
          </a:xfrm>
          <a:prstGeom prst="roundRect">
            <a:avLst>
              <a:gd name="adj" fmla="val 2740"/>
            </a:avLst>
          </a:prstGeom>
          <a:solidFill>
            <a:schemeClr val="bg2"/>
          </a:solidFill>
          <a:ln w="12700">
            <a:solidFill>
              <a:schemeClr val="bg2"/>
            </a:solidFill>
            <a:prstDash val="solid"/>
          </a:ln>
        </p:spPr>
      </p:sp>
      <p:sp>
        <p:nvSpPr>
          <p:cNvPr id="7" name="Text 3"/>
          <p:cNvSpPr txBox="1"/>
          <p:nvPr/>
        </p:nvSpPr>
        <p:spPr>
          <a:xfrm>
            <a:off x="822960" y="1325880"/>
            <a:ext cx="3291840" cy="411480"/>
          </a:xfrm>
          <a:prstGeom prst="rect">
            <a:avLst/>
          </a:prstGeom>
          <a:noFill/>
          <a:ln/>
        </p:spPr>
        <p:txBody>
          <a:bodyPr wrap="square" lIns="0" tIns="0" rIns="0" bIns="0" rtlCol="0" anchor="ctr"/>
          <a:lstStyle/>
          <a:p>
            <a:pPr indent="0" marL="0">
              <a:buNone/>
            </a:pPr>
            <a:r>
              <a:rPr lang="en-US" sz="1800" b="1" spc="300" kern="0" dirty="0">
                <a:solidFill>
                  <a:schemeClr val="accent3"/>
                </a:solidFill>
              </a:rPr>
              <a:t>DAY 1</a:t>
            </a:r>
            <a:endParaRPr lang="en-US" sz="1800" dirty="0"/>
          </a:p>
        </p:txBody>
      </p:sp>
      <p:sp>
        <p:nvSpPr>
          <p:cNvPr id="8" name="Text 4"/>
          <p:cNvSpPr txBox="1"/>
          <p:nvPr/>
        </p:nvSpPr>
        <p:spPr>
          <a:xfrm>
            <a:off x="822960" y="1920240"/>
            <a:ext cx="3383280" cy="1051560"/>
          </a:xfrm>
          <a:prstGeom prst="rect">
            <a:avLst/>
          </a:prstGeom>
          <a:noFill/>
          <a:ln/>
        </p:spPr>
        <p:txBody>
          <a:bodyPr wrap="square" lIns="0" tIns="0" rIns="0" bIns="0" rtlCol="0" anchor="t"/>
          <a:lstStyle/>
          <a:p>
            <a:pPr indent="0" marL="0">
              <a:buNone/>
            </a:pPr>
            <a:r>
              <a:rPr lang="en-US" sz="1600" b="1" dirty="0">
                <a:solidFill>
                  <a:schemeClr val="tx1"/>
                </a:solidFill>
              </a:rPr>
              <a:t>Story</a:t>
            </a:r>
            <a:endParaRPr lang="en-US" sz="1600" dirty="0"/>
          </a:p>
          <a:p>
            <a:pPr indent="0" marL="0">
              <a:buNone/>
            </a:pPr>
            <a:r>
              <a:rPr lang="en-US" sz="1600" dirty="0">
                <a:solidFill>
                  <a:schemeClr val="tx1"/>
                </a:solidFill>
              </a:rPr>
              <a:t>Read The Keeper’s Logbook and meet the words you’ll need.</a:t>
            </a:r>
            <a:endParaRPr lang="en-US" sz="1600" dirty="0"/>
          </a:p>
        </p:txBody>
      </p:sp>
      <p:sp>
        <p:nvSpPr>
          <p:cNvPr id="9" name="Text 5"/>
          <p:cNvSpPr txBox="1"/>
          <p:nvPr/>
        </p:nvSpPr>
        <p:spPr>
          <a:xfrm>
            <a:off x="822960" y="3108960"/>
            <a:ext cx="3383280" cy="1051560"/>
          </a:xfrm>
          <a:prstGeom prst="rect">
            <a:avLst/>
          </a:prstGeom>
          <a:noFill/>
          <a:ln/>
        </p:spPr>
        <p:txBody>
          <a:bodyPr wrap="square" lIns="0" tIns="0" rIns="0" bIns="0" rtlCol="0" anchor="t"/>
          <a:lstStyle/>
          <a:p>
            <a:pPr indent="0" marL="0">
              <a:buNone/>
            </a:pPr>
            <a:r>
              <a:rPr lang="en-US" sz="1600" b="1" dirty="0">
                <a:solidFill>
                  <a:schemeClr val="tx1"/>
                </a:solidFill>
              </a:rPr>
              <a:t>Lesson 1</a:t>
            </a:r>
            <a:endParaRPr lang="en-US" sz="1600" dirty="0"/>
          </a:p>
          <a:p>
            <a:pPr indent="0" marL="0">
              <a:buNone/>
            </a:pPr>
            <a:r>
              <a:rPr lang="en-US" sz="1600" dirty="0">
                <a:solidFill>
                  <a:schemeClr val="tx1"/>
                </a:solidFill>
              </a:rPr>
              <a:t>Practice the three tools the escape room uses.</a:t>
            </a:r>
            <a:endParaRPr lang="en-US" sz="1600" dirty="0"/>
          </a:p>
        </p:txBody>
      </p:sp>
      <p:sp>
        <p:nvSpPr>
          <p:cNvPr id="10" name="day-2"/>
          <p:cNvSpPr/>
          <p:nvPr/>
        </p:nvSpPr>
        <p:spPr>
          <a:xfrm>
            <a:off x="4709160" y="1143000"/>
            <a:ext cx="3886200" cy="3337560"/>
          </a:xfrm>
          <a:prstGeom prst="roundRect">
            <a:avLst>
              <a:gd name="adj" fmla="val 2740"/>
            </a:avLst>
          </a:prstGeom>
          <a:solidFill>
            <a:schemeClr val="accent6"/>
          </a:solidFill>
          <a:ln w="12700">
            <a:solidFill>
              <a:schemeClr val="accent6"/>
            </a:solidFill>
            <a:prstDash val="solid"/>
          </a:ln>
        </p:spPr>
      </p:sp>
      <p:sp>
        <p:nvSpPr>
          <p:cNvPr id="11" name="Text 7"/>
          <p:cNvSpPr txBox="1"/>
          <p:nvPr/>
        </p:nvSpPr>
        <p:spPr>
          <a:xfrm>
            <a:off x="4983480" y="1325880"/>
            <a:ext cx="3291840" cy="411480"/>
          </a:xfrm>
          <a:prstGeom prst="rect">
            <a:avLst/>
          </a:prstGeom>
          <a:noFill/>
          <a:ln/>
        </p:spPr>
        <p:txBody>
          <a:bodyPr wrap="square" lIns="0" tIns="0" rIns="0" bIns="0" rtlCol="0" anchor="ctr"/>
          <a:lstStyle/>
          <a:p>
            <a:pPr indent="0" marL="0">
              <a:buNone/>
            </a:pPr>
            <a:r>
              <a:rPr lang="en-US" sz="1800" b="1" spc="300" kern="0" dirty="0">
                <a:solidFill>
                  <a:schemeClr val="accent3"/>
                </a:solidFill>
              </a:rPr>
              <a:t>DAY 2</a:t>
            </a:r>
            <a:endParaRPr lang="en-US" sz="1800" dirty="0"/>
          </a:p>
        </p:txBody>
      </p:sp>
      <p:sp>
        <p:nvSpPr>
          <p:cNvPr id="12" name="Text 8"/>
          <p:cNvSpPr txBox="1"/>
          <p:nvPr/>
        </p:nvSpPr>
        <p:spPr>
          <a:xfrm>
            <a:off x="4983480" y="1920240"/>
            <a:ext cx="3383280" cy="1051560"/>
          </a:xfrm>
          <a:prstGeom prst="rect">
            <a:avLst/>
          </a:prstGeom>
          <a:noFill/>
          <a:ln/>
        </p:spPr>
        <p:txBody>
          <a:bodyPr wrap="square" lIns="0" tIns="0" rIns="0" bIns="0" rtlCol="0" anchor="t"/>
          <a:lstStyle/>
          <a:p>
            <a:pPr indent="0" marL="0">
              <a:buNone/>
            </a:pPr>
            <a:r>
              <a:rPr lang="en-US" sz="1600" b="1" dirty="0">
                <a:solidFill>
                  <a:schemeClr val="tx1"/>
                </a:solidFill>
              </a:rPr>
              <a:t>Lesson 2</a:t>
            </a:r>
            <a:endParaRPr lang="en-US" sz="1600" dirty="0"/>
          </a:p>
          <a:p>
            <a:pPr indent="0" marL="0">
              <a:buNone/>
            </a:pPr>
            <a:r>
              <a:rPr lang="en-US" sz="1600" dirty="0">
                <a:solidFill>
                  <a:schemeClr val="tx1"/>
                </a:solidFill>
              </a:rPr>
              <a:t>Play all four rooms of the escape room in one class period.</a:t>
            </a:r>
            <a:endParaRPr lang="en-US" sz="1600" dirty="0"/>
          </a:p>
        </p:txBody>
      </p:sp>
      <p:sp>
        <p:nvSpPr>
          <p:cNvPr id="13" name="Text 9"/>
          <p:cNvSpPr txBox="1"/>
          <p:nvPr/>
        </p:nvSpPr>
        <p:spPr>
          <a:xfrm>
            <a:off x="4983480" y="3108960"/>
            <a:ext cx="3383280" cy="1051560"/>
          </a:xfrm>
          <a:prstGeom prst="rect">
            <a:avLst/>
          </a:prstGeom>
          <a:noFill/>
          <a:ln/>
        </p:spPr>
        <p:txBody>
          <a:bodyPr wrap="square" lIns="0" tIns="0" rIns="0" bIns="0" rtlCol="0" anchor="t"/>
          <a:lstStyle/>
          <a:p>
            <a:pPr indent="0" marL="0">
              <a:buNone/>
            </a:pPr>
            <a:r>
              <a:rPr lang="en-US" sz="1600" b="1" dirty="0">
                <a:solidFill>
                  <a:schemeClr val="tx1"/>
                </a:solidFill>
              </a:rPr>
              <a:t>Lesson 3</a:t>
            </a:r>
            <a:endParaRPr lang="en-US" sz="1600" dirty="0"/>
          </a:p>
          <a:p>
            <a:pPr indent="0" marL="0">
              <a:buNone/>
            </a:pPr>
            <a:r>
              <a:rPr lang="en-US" sz="1600" dirty="0">
                <a:solidFill>
                  <a:schemeClr val="tx1"/>
                </a:solidFill>
              </a:rPr>
              <a:t>Compare strategies and talk about why your answers worked.</a:t>
            </a:r>
            <a:endParaRPr lang="en-US" sz="1600" dirty="0"/>
          </a:p>
        </p:txBody>
      </p:sp>
      <p:sp>
        <p:nvSpPr>
          <p:cNvPr id="25" name="Slide Number Placeholder 0"/>
          <p:cNvSpPr>
            <a:spLocks noGrp="1"/>
          </p:cNvSpPr>
          <p:nvPr>
            <p:ph type="sldNum" sz="quarter" idx="4294967295"/>
          </p:nvPr>
        </p:nvSpPr>
        <p:spPr>
          <a:xfrm>
            <a:off x="8229600" y="4736592"/>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548640" y="960120"/>
            <a:ext cx="5120640" cy="365760"/>
          </a:xfrm>
          <a:prstGeom prst="rect">
            <a:avLst/>
          </a:prstGeom>
          <a:noFill/>
          <a:ln/>
        </p:spPr>
        <p:txBody>
          <a:bodyPr wrap="square" lIns="0" tIns="0" rIns="0" bIns="0" rtlCol="0" anchor="ctr"/>
          <a:lstStyle/>
          <a:p>
            <a:pPr indent="0" marL="0">
              <a:buNone/>
            </a:pPr>
            <a:r>
              <a:rPr lang="en-US" sz="1400" b="1" spc="300" kern="0" dirty="0">
                <a:solidFill>
                  <a:schemeClr val="accent1"/>
                </a:solidFill>
              </a:rPr>
              <a:t>DAY 1 · STORY</a:t>
            </a:r>
            <a:endParaRPr lang="en-US" sz="1400" dirty="0"/>
          </a:p>
        </p:txBody>
      </p:sp>
      <p:sp>
        <p:nvSpPr>
          <p:cNvPr id="3" name="Text 0"/>
          <p:cNvSpPr/>
          <p:nvPr>
            <p:ph idx="100" type="title" hasCustomPrompt="1"/>
          </p:nvPr>
        </p:nvSpPr>
        <p:spPr>
          <a:xfrm>
            <a:off x="548640" y="1463040"/>
            <a:ext cx="5120640" cy="1371600"/>
          </a:xfrm>
          <a:prstGeom prst="rect">
            <a:avLst/>
          </a:prstGeom>
          <a:noFill/>
          <a:ln/>
        </p:spPr>
        <p:txBody>
          <a:bodyPr wrap="square" lIns="0" tIns="0" rIns="0" bIns="0" rtlCol="0" anchor="b"/>
          <a:lstStyle/>
          <a:p>
            <a:pPr algn="l" indent="0" marL="0">
              <a:buNone/>
            </a:pPr>
            <a:r>
              <a:rPr lang="en-US" sz="4000" b="1" dirty="0">
                <a:solidFill>
                  <a:schemeClr val="bg1"/>
                </a:solidFill>
                <a:latin typeface="Cambria" pitchFamily="34" charset="0"/>
                <a:ea typeface="Cambria" pitchFamily="34" charset="-122"/>
                <a:cs typeface="Cambria" pitchFamily="34" charset="-120"/>
              </a:rPr>
              <a:t>The Keeper’s Logbook</a:t>
            </a:r>
            <a:endParaRPr lang="en-US" sz="4000" dirty="0"/>
          </a:p>
        </p:txBody>
      </p:sp>
      <p:sp>
        <p:nvSpPr>
          <p:cNvPr id="4" name="Text 0"/>
          <p:cNvSpPr/>
          <p:nvPr>
            <p:ph idx="101" type="body" hasCustomPrompt="1"/>
          </p:nvPr>
        </p:nvSpPr>
        <p:spPr>
          <a:xfrm>
            <a:off x="548640" y="2926080"/>
            <a:ext cx="5120640" cy="1097280"/>
          </a:xfrm>
          <a:prstGeom prst="rect">
            <a:avLst/>
          </a:prstGeom>
          <a:noFill/>
          <a:ln/>
        </p:spPr>
        <p:txBody>
          <a:bodyPr wrap="square" lIns="0" tIns="0" rIns="0" bIns="0" rtlCol="0" anchor="t"/>
          <a:lstStyle/>
          <a:p>
            <a:pPr algn="l" indent="0" marL="0">
              <a:buNone/>
            </a:pPr>
            <a:r>
              <a:rPr lang="en-US" sz="2000" dirty="0">
                <a:solidFill>
                  <a:schemeClr val="accent1"/>
                </a:solidFill>
              </a:rPr>
              <a:t>Meet Mira, Pop and the lighthouse at Gull Point</a:t>
            </a:r>
            <a:endParaRPr lang="en-US" sz="2000" dirty="0"/>
          </a:p>
        </p:txBody>
      </p:sp>
      <p:pic>
        <p:nvPicPr>
          <p:cNvPr id="5" name="divider-photo" descr="The Keeper’s Logbook">    </p:cNvPr>
          <p:cNvPicPr>
            <a:picLocks noChangeAspect="1"/>
          </p:cNvPicPr>
          <p:nvPr/>
        </p:nvPicPr>
        <p:blipFill>
          <a:blip r:embed="rId1"/>
          <a:stretch>
            <a:fillRect/>
          </a:stretch>
        </p:blipFill>
        <p:spPr>
          <a:xfrm>
            <a:off x="5852160" y="0"/>
            <a:ext cx="3291840" cy="51435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p:cNvSpPr/>
          <p:nvPr>
            <p:ph idx="101" type="title" hasCustomPrompt="1"/>
          </p:nvPr>
        </p:nvSpPr>
        <p:spPr>
          <a:xfrm>
            <a:off x="1051560" y="292608"/>
            <a:ext cx="7635240" cy="640080"/>
          </a:xfrm>
          <a:prstGeom prst="rect">
            <a:avLst/>
          </a:prstGeom>
          <a:noFill/>
          <a:ln/>
        </p:spPr>
        <p:txBody>
          <a:bodyPr wrap="square" lIns="0" tIns="0" rIns="0" bIns="0" rtlCol="0" anchor="ctr"/>
          <a:lstStyle/>
          <a:p>
            <a:pPr algn="l" indent="0" marL="0">
              <a:buNone/>
            </a:pPr>
            <a:r>
              <a:rPr lang="en-US" sz="3000" b="1" dirty="0">
                <a:solidFill>
                  <a:schemeClr val="tx1"/>
                </a:solidFill>
                <a:latin typeface="Cambria" pitchFamily="34" charset="0"/>
                <a:ea typeface="Cambria" pitchFamily="34" charset="-122"/>
                <a:cs typeface="Cambria" pitchFamily="34" charset="-120"/>
              </a:rPr>
              <a:t>Before We Read</a:t>
            </a:r>
            <a:endParaRPr lang="en-US" sz="3000" dirty="0"/>
          </a:p>
        </p:txBody>
      </p:sp>
      <p:sp>
        <p:nvSpPr>
          <p:cNvPr id="3" name="title-icon-circle"/>
          <p:cNvSpPr/>
          <p:nvPr/>
        </p:nvSpPr>
        <p:spPr>
          <a:xfrm>
            <a:off x="457200" y="365760"/>
            <a:ext cx="493776" cy="493776"/>
          </a:xfrm>
          <a:prstGeom prst="ellipse">
            <a:avLst/>
          </a:prstGeom>
          <a:solidFill>
            <a:schemeClr val="tx1"/>
          </a:solidFill>
          <a:ln w="12700">
            <a:solidFill>
              <a:schemeClr val="tx1"/>
            </a:solidFill>
            <a:prstDash val="solid"/>
          </a:ln>
        </p:spPr>
      </p:sp>
      <p:pic>
        <p:nvPicPr>
          <p:cNvPr id="4" name="title-icon" descr="preencoded.png">    </p:cNvPr>
          <p:cNvPicPr>
            <a:picLocks noChangeAspect="1"/>
          </p:cNvPicPr>
          <p:nvPr/>
        </p:nvPicPr>
        <p:blipFill>
          <a:blip r:embed="rId1"/>
          <a:stretch>
            <a:fillRect/>
          </a:stretch>
        </p:blipFill>
        <p:spPr>
          <a:xfrm>
            <a:off x="566928" y="475488"/>
            <a:ext cx="274320" cy="274320"/>
          </a:xfrm>
          <a:prstGeom prst="rect">
            <a:avLst/>
          </a:prstGeom>
        </p:spPr>
      </p:pic>
      <p:sp>
        <p:nvSpPr>
          <p:cNvPr id="6" name="Text 2"/>
          <p:cNvSpPr txBox="1"/>
          <p:nvPr/>
        </p:nvSpPr>
        <p:spPr>
          <a:xfrm>
            <a:off x="548640" y="1188720"/>
            <a:ext cx="4937760" cy="3291840"/>
          </a:xfrm>
          <a:prstGeom prst="rect">
            <a:avLst/>
          </a:prstGeom>
          <a:noFill/>
          <a:ln/>
        </p:spPr>
        <p:txBody>
          <a:bodyPr wrap="square" rtlCol="0" anchor="t"/>
          <a:lstStyle/>
          <a:p>
            <a:pPr marL="228600" indent="-228600">
              <a:spcAft>
                <a:spcPts val="1200"/>
              </a:spcAft>
              <a:buSzPct val="100000"/>
              <a:buChar char="•"/>
            </a:pPr>
            <a:r>
              <a:rPr lang="en-US" sz="1800" dirty="0">
                <a:solidFill>
                  <a:schemeClr val="tx1"/>
                </a:solidFill>
              </a:rPr>
              <a:t>What is a lighthouse for?</a:t>
            </a:r>
            <a:endParaRPr lang="en-US" sz="1800" dirty="0"/>
          </a:p>
          <a:p>
            <a:pPr marL="228600" indent="-228600">
              <a:spcAft>
                <a:spcPts val="1200"/>
              </a:spcAft>
              <a:buSzPct val="100000"/>
              <a:buChar char="•"/>
            </a:pPr>
            <a:r>
              <a:rPr lang="en-US" sz="1800" dirty="0">
                <a:solidFill>
                  <a:schemeClr val="tx1"/>
                </a:solidFill>
              </a:rPr>
              <a:t>How could a ship tell one lighthouse from another at night?</a:t>
            </a:r>
            <a:endParaRPr lang="en-US" sz="1800" dirty="0"/>
          </a:p>
          <a:p>
            <a:pPr marL="228600" indent="-228600">
              <a:spcAft>
                <a:spcPts val="1200"/>
              </a:spcAft>
              <a:buSzPct val="100000"/>
              <a:buChar char="•"/>
            </a:pPr>
            <a:r>
              <a:rPr lang="en-US" sz="1800" dirty="0">
                <a:solidFill>
                  <a:schemeClr val="tx1"/>
                </a:solidFill>
              </a:rPr>
              <a:t>Listen for the tools the keeper uses. Why do you think a lighthouse might need math?</a:t>
            </a:r>
            <a:endParaRPr lang="en-US" sz="1800" dirty="0"/>
          </a:p>
        </p:txBody>
      </p:sp>
      <p:pic>
        <p:nvPicPr>
          <p:cNvPr id="7" name="photo-safe" descr="Lighthouse guiding a ship at sunset">    </p:cNvPr>
          <p:cNvPicPr>
            <a:picLocks noChangeAspect="1"/>
          </p:cNvPicPr>
          <p:nvPr/>
        </p:nvPicPr>
        <p:blipFill>
          <a:blip r:embed="rId2"/>
          <a:stretch>
            <a:fillRect/>
          </a:stretch>
        </p:blipFill>
        <p:spPr>
          <a:xfrm>
            <a:off x="5852160" y="1143000"/>
            <a:ext cx="2743200" cy="2743200"/>
          </a:xfrm>
          <a:prstGeom prst="rect">
            <a:avLst/>
          </a:prstGeom>
        </p:spPr>
      </p:pic>
      <p:sp>
        <p:nvSpPr>
          <p:cNvPr id="25" name="Slide Number Placeholder 0"/>
          <p:cNvSpPr>
            <a:spLocks noGrp="1"/>
          </p:cNvSpPr>
          <p:nvPr>
            <p:ph type="sldNum" sz="quarter" idx="4294967295"/>
          </p:nvPr>
        </p:nvSpPr>
        <p:spPr>
          <a:xfrm>
            <a:off x="8229600" y="4736592"/>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1"/>
          <p:cNvSpPr/>
          <p:nvPr>
            <p:ph idx="101" type="title" hasCustomPrompt="1"/>
          </p:nvPr>
        </p:nvSpPr>
        <p:spPr>
          <a:xfrm>
            <a:off x="1051560" y="292608"/>
            <a:ext cx="7635240" cy="640080"/>
          </a:xfrm>
          <a:prstGeom prst="rect">
            <a:avLst/>
          </a:prstGeom>
          <a:noFill/>
          <a:ln/>
        </p:spPr>
        <p:txBody>
          <a:bodyPr wrap="square" lIns="0" tIns="0" rIns="0" bIns="0" rtlCol="0" anchor="ctr"/>
          <a:lstStyle/>
          <a:p>
            <a:pPr algn="l" indent="0" marL="0">
              <a:buNone/>
            </a:pPr>
            <a:r>
              <a:rPr lang="en-US" sz="3000" b="1" dirty="0">
                <a:solidFill>
                  <a:schemeClr val="tx1"/>
                </a:solidFill>
                <a:latin typeface="Cambria" pitchFamily="34" charset="0"/>
                <a:ea typeface="Cambria" pitchFamily="34" charset="-122"/>
                <a:cs typeface="Cambria" pitchFamily="34" charset="-120"/>
              </a:rPr>
              <a:t>Words to Listen For</a:t>
            </a:r>
            <a:endParaRPr lang="en-US" sz="3000" dirty="0"/>
          </a:p>
        </p:txBody>
      </p:sp>
      <p:sp>
        <p:nvSpPr>
          <p:cNvPr id="3" name="title-icon-circle"/>
          <p:cNvSpPr/>
          <p:nvPr/>
        </p:nvSpPr>
        <p:spPr>
          <a:xfrm>
            <a:off x="457200" y="365760"/>
            <a:ext cx="493776" cy="493776"/>
          </a:xfrm>
          <a:prstGeom prst="ellipse">
            <a:avLst/>
          </a:prstGeom>
          <a:solidFill>
            <a:schemeClr val="tx1"/>
          </a:solidFill>
          <a:ln w="12700">
            <a:solidFill>
              <a:schemeClr val="tx1"/>
            </a:solidFill>
            <a:prstDash val="solid"/>
          </a:ln>
        </p:spPr>
      </p:sp>
      <p:pic>
        <p:nvPicPr>
          <p:cNvPr id="4" name="title-icon" descr="preencoded.png">    </p:cNvPr>
          <p:cNvPicPr>
            <a:picLocks noChangeAspect="1"/>
          </p:cNvPicPr>
          <p:nvPr/>
        </p:nvPicPr>
        <p:blipFill>
          <a:blip r:embed="rId1"/>
          <a:stretch>
            <a:fillRect/>
          </a:stretch>
        </p:blipFill>
        <p:spPr>
          <a:xfrm>
            <a:off x="566928" y="475488"/>
            <a:ext cx="274320" cy="274320"/>
          </a:xfrm>
          <a:prstGeom prst="rect">
            <a:avLst/>
          </a:prstGeom>
        </p:spPr>
      </p:pic>
      <p:sp>
        <p:nvSpPr>
          <p:cNvPr id="6" name="Text 2"/>
          <p:cNvSpPr txBox="1"/>
          <p:nvPr/>
        </p:nvSpPr>
        <p:spPr>
          <a:xfrm>
            <a:off x="548640" y="1051560"/>
            <a:ext cx="8046720" cy="411480"/>
          </a:xfrm>
          <a:prstGeom prst="rect">
            <a:avLst/>
          </a:prstGeom>
          <a:noFill/>
          <a:ln/>
        </p:spPr>
        <p:txBody>
          <a:bodyPr wrap="square" lIns="0" tIns="0" rIns="0" bIns="0" rtlCol="0" anchor="ctr"/>
          <a:lstStyle/>
          <a:p>
            <a:pPr indent="0" marL="0">
              <a:buNone/>
            </a:pPr>
            <a:r>
              <a:rPr lang="en-US" sz="1600" dirty="0">
                <a:solidFill>
                  <a:schemeClr val="tx2"/>
                </a:solidFill>
              </a:rPr>
              <a:t>You’ll hear these words in today’s story, and you’ll use them again in the escape room.</a:t>
            </a:r>
            <a:endParaRPr lang="en-US" sz="1600" dirty="0"/>
          </a:p>
        </p:txBody>
      </p:sp>
      <p:sp>
        <p:nvSpPr>
          <p:cNvPr id="7" name="Text 3"/>
          <p:cNvSpPr txBox="1"/>
          <p:nvPr/>
        </p:nvSpPr>
        <p:spPr>
          <a:xfrm>
            <a:off x="548640" y="1600200"/>
            <a:ext cx="5120640" cy="365760"/>
          </a:xfrm>
          <a:prstGeom prst="rect">
            <a:avLst/>
          </a:prstGeom>
          <a:noFill/>
          <a:ln/>
        </p:spPr>
        <p:txBody>
          <a:bodyPr wrap="square" lIns="0" tIns="0" rIns="0" bIns="0" rtlCol="0" anchor="ctr"/>
          <a:lstStyle/>
          <a:p>
            <a:pPr indent="0" marL="0">
              <a:buNone/>
            </a:pPr>
            <a:r>
              <a:rPr lang="en-US" sz="1800" b="1" dirty="0">
                <a:solidFill>
                  <a:schemeClr val="accent3"/>
                </a:solidFill>
              </a:rPr>
              <a:t>Math words</a:t>
            </a:r>
            <a:endParaRPr lang="en-US" sz="1800" dirty="0"/>
          </a:p>
        </p:txBody>
      </p:sp>
      <p:sp>
        <p:nvSpPr>
          <p:cNvPr id="8" name="Text 4"/>
          <p:cNvSpPr txBox="1"/>
          <p:nvPr/>
        </p:nvSpPr>
        <p:spPr>
          <a:xfrm>
            <a:off x="6035040" y="1600200"/>
            <a:ext cx="2651760" cy="365760"/>
          </a:xfrm>
          <a:prstGeom prst="rect">
            <a:avLst/>
          </a:prstGeom>
          <a:noFill/>
          <a:ln/>
        </p:spPr>
        <p:txBody>
          <a:bodyPr wrap="square" lIns="0" tIns="0" rIns="0" bIns="0" rtlCol="0" anchor="ctr"/>
          <a:lstStyle/>
          <a:p>
            <a:pPr indent="0" marL="0">
              <a:buNone/>
            </a:pPr>
            <a:r>
              <a:rPr lang="en-US" sz="1800" b="1" dirty="0">
                <a:solidFill>
                  <a:schemeClr val="accent3"/>
                </a:solidFill>
              </a:rPr>
              <a:t>Story words</a:t>
            </a:r>
            <a:endParaRPr lang="en-US" sz="1800" dirty="0"/>
          </a:p>
        </p:txBody>
      </p:sp>
      <p:sp>
        <p:nvSpPr>
          <p:cNvPr id="9" name="Text 5"/>
          <p:cNvSpPr txBox="1"/>
          <p:nvPr/>
        </p:nvSpPr>
        <p:spPr>
          <a:xfrm>
            <a:off x="548640" y="2057400"/>
            <a:ext cx="1645920" cy="512064"/>
          </a:xfrm>
          <a:prstGeom prst="roundRect">
            <a:avLst>
              <a:gd name="adj" fmla="val 14286"/>
            </a:avLst>
          </a:prstGeom>
          <a:solidFill>
            <a:schemeClr val="bg2"/>
          </a:solidFill>
          <a:ln/>
        </p:spPr>
        <p:txBody>
          <a:bodyPr wrap="square" rtlCol="0" anchor="ctr"/>
          <a:lstStyle/>
          <a:p>
            <a:pPr algn="ctr" indent="0" marL="0">
              <a:buNone/>
            </a:pPr>
            <a:r>
              <a:rPr lang="en-US" sz="1400" dirty="0">
                <a:solidFill>
                  <a:schemeClr val="tx1"/>
                </a:solidFill>
              </a:rPr>
              <a:t>Ratio</a:t>
            </a:r>
            <a:endParaRPr lang="en-US" sz="1400" dirty="0"/>
          </a:p>
        </p:txBody>
      </p:sp>
      <p:sp>
        <p:nvSpPr>
          <p:cNvPr id="10" name="Text 6"/>
          <p:cNvSpPr txBox="1"/>
          <p:nvPr/>
        </p:nvSpPr>
        <p:spPr>
          <a:xfrm>
            <a:off x="2286000" y="2057400"/>
            <a:ext cx="1645920" cy="512064"/>
          </a:xfrm>
          <a:prstGeom prst="roundRect">
            <a:avLst>
              <a:gd name="adj" fmla="val 14286"/>
            </a:avLst>
          </a:prstGeom>
          <a:solidFill>
            <a:schemeClr val="bg2"/>
          </a:solidFill>
          <a:ln/>
        </p:spPr>
        <p:txBody>
          <a:bodyPr wrap="square" rtlCol="0" anchor="ctr"/>
          <a:lstStyle/>
          <a:p>
            <a:pPr algn="ctr" indent="0" marL="0">
              <a:buNone/>
            </a:pPr>
            <a:r>
              <a:rPr lang="en-US" sz="1400" dirty="0">
                <a:solidFill>
                  <a:schemeClr val="tx1"/>
                </a:solidFill>
              </a:rPr>
              <a:t>Part-to-part</a:t>
            </a:r>
            <a:endParaRPr lang="en-US" sz="1400" dirty="0"/>
          </a:p>
        </p:txBody>
      </p:sp>
      <p:sp>
        <p:nvSpPr>
          <p:cNvPr id="11" name="Text 7"/>
          <p:cNvSpPr txBox="1"/>
          <p:nvPr/>
        </p:nvSpPr>
        <p:spPr>
          <a:xfrm>
            <a:off x="4023360" y="2057400"/>
            <a:ext cx="1645920" cy="512064"/>
          </a:xfrm>
          <a:prstGeom prst="roundRect">
            <a:avLst>
              <a:gd name="adj" fmla="val 14286"/>
            </a:avLst>
          </a:prstGeom>
          <a:solidFill>
            <a:schemeClr val="bg2"/>
          </a:solidFill>
          <a:ln/>
        </p:spPr>
        <p:txBody>
          <a:bodyPr wrap="square" rtlCol="0" anchor="ctr"/>
          <a:lstStyle/>
          <a:p>
            <a:pPr algn="ctr" indent="0" marL="0">
              <a:buNone/>
            </a:pPr>
            <a:r>
              <a:rPr lang="en-US" sz="1400" dirty="0">
                <a:solidFill>
                  <a:schemeClr val="tx1"/>
                </a:solidFill>
              </a:rPr>
              <a:t>Part-to-whole</a:t>
            </a:r>
            <a:endParaRPr lang="en-US" sz="1400" dirty="0"/>
          </a:p>
        </p:txBody>
      </p:sp>
      <p:sp>
        <p:nvSpPr>
          <p:cNvPr id="12" name="Text 8"/>
          <p:cNvSpPr txBox="1"/>
          <p:nvPr/>
        </p:nvSpPr>
        <p:spPr>
          <a:xfrm>
            <a:off x="548640" y="2715768"/>
            <a:ext cx="1645920" cy="512064"/>
          </a:xfrm>
          <a:prstGeom prst="roundRect">
            <a:avLst>
              <a:gd name="adj" fmla="val 14286"/>
            </a:avLst>
          </a:prstGeom>
          <a:solidFill>
            <a:schemeClr val="bg2"/>
          </a:solidFill>
          <a:ln/>
        </p:spPr>
        <p:txBody>
          <a:bodyPr wrap="square" rtlCol="0" anchor="ctr"/>
          <a:lstStyle/>
          <a:p>
            <a:pPr algn="ctr" indent="0" marL="0">
              <a:buNone/>
            </a:pPr>
            <a:r>
              <a:rPr lang="en-US" sz="1400" dirty="0">
                <a:solidFill>
                  <a:schemeClr val="tx1"/>
                </a:solidFill>
              </a:rPr>
              <a:t>Equivalent ratios</a:t>
            </a:r>
            <a:endParaRPr lang="en-US" sz="1400" dirty="0"/>
          </a:p>
        </p:txBody>
      </p:sp>
      <p:sp>
        <p:nvSpPr>
          <p:cNvPr id="13" name="Text 9"/>
          <p:cNvSpPr txBox="1"/>
          <p:nvPr/>
        </p:nvSpPr>
        <p:spPr>
          <a:xfrm>
            <a:off x="2286000" y="2715768"/>
            <a:ext cx="1645920" cy="512064"/>
          </a:xfrm>
          <a:prstGeom prst="roundRect">
            <a:avLst>
              <a:gd name="adj" fmla="val 14286"/>
            </a:avLst>
          </a:prstGeom>
          <a:solidFill>
            <a:schemeClr val="bg2"/>
          </a:solidFill>
          <a:ln/>
        </p:spPr>
        <p:txBody>
          <a:bodyPr wrap="square" rtlCol="0" anchor="ctr"/>
          <a:lstStyle/>
          <a:p>
            <a:pPr algn="ctr" indent="0" marL="0">
              <a:buNone/>
            </a:pPr>
            <a:r>
              <a:rPr lang="en-US" sz="1400" dirty="0">
                <a:solidFill>
                  <a:schemeClr val="tx1"/>
                </a:solidFill>
              </a:rPr>
              <a:t>Ratio table</a:t>
            </a:r>
            <a:endParaRPr lang="en-US" sz="1400" dirty="0"/>
          </a:p>
        </p:txBody>
      </p:sp>
      <p:sp>
        <p:nvSpPr>
          <p:cNvPr id="14" name="Text 10"/>
          <p:cNvSpPr txBox="1"/>
          <p:nvPr/>
        </p:nvSpPr>
        <p:spPr>
          <a:xfrm>
            <a:off x="4023360" y="2715768"/>
            <a:ext cx="1645920" cy="512064"/>
          </a:xfrm>
          <a:prstGeom prst="roundRect">
            <a:avLst>
              <a:gd name="adj" fmla="val 14286"/>
            </a:avLst>
          </a:prstGeom>
          <a:solidFill>
            <a:schemeClr val="bg2"/>
          </a:solidFill>
          <a:ln/>
        </p:spPr>
        <p:txBody>
          <a:bodyPr wrap="square" rtlCol="0" anchor="ctr"/>
          <a:lstStyle/>
          <a:p>
            <a:pPr algn="ctr" indent="0" marL="0">
              <a:buNone/>
            </a:pPr>
            <a:r>
              <a:rPr lang="en-US" sz="1400" dirty="0">
                <a:solidFill>
                  <a:schemeClr val="tx1"/>
                </a:solidFill>
              </a:rPr>
              <a:t>Tape diagram</a:t>
            </a:r>
            <a:endParaRPr lang="en-US" sz="1400" dirty="0"/>
          </a:p>
        </p:txBody>
      </p:sp>
      <p:sp>
        <p:nvSpPr>
          <p:cNvPr id="15" name="Text 11"/>
          <p:cNvSpPr txBox="1"/>
          <p:nvPr/>
        </p:nvSpPr>
        <p:spPr>
          <a:xfrm>
            <a:off x="548640" y="3374136"/>
            <a:ext cx="1645920" cy="512064"/>
          </a:xfrm>
          <a:prstGeom prst="roundRect">
            <a:avLst>
              <a:gd name="adj" fmla="val 14286"/>
            </a:avLst>
          </a:prstGeom>
          <a:solidFill>
            <a:schemeClr val="bg2"/>
          </a:solidFill>
          <a:ln/>
        </p:spPr>
        <p:txBody>
          <a:bodyPr wrap="square" rtlCol="0" anchor="ctr"/>
          <a:lstStyle/>
          <a:p>
            <a:pPr algn="ctr" indent="0" marL="0">
              <a:buNone/>
            </a:pPr>
            <a:r>
              <a:rPr lang="en-US" sz="1400" dirty="0">
                <a:solidFill>
                  <a:schemeClr val="tx1"/>
                </a:solidFill>
              </a:rPr>
              <a:t>Double number line</a:t>
            </a:r>
            <a:endParaRPr lang="en-US" sz="1400" dirty="0"/>
          </a:p>
        </p:txBody>
      </p:sp>
      <p:sp>
        <p:nvSpPr>
          <p:cNvPr id="16" name="Text 12"/>
          <p:cNvSpPr txBox="1"/>
          <p:nvPr/>
        </p:nvSpPr>
        <p:spPr>
          <a:xfrm>
            <a:off x="2286000" y="3374136"/>
            <a:ext cx="1645920" cy="512064"/>
          </a:xfrm>
          <a:prstGeom prst="roundRect">
            <a:avLst>
              <a:gd name="adj" fmla="val 14286"/>
            </a:avLst>
          </a:prstGeom>
          <a:solidFill>
            <a:schemeClr val="bg2"/>
          </a:solidFill>
          <a:ln/>
        </p:spPr>
        <p:txBody>
          <a:bodyPr wrap="square" rtlCol="0" anchor="ctr"/>
          <a:lstStyle/>
          <a:p>
            <a:pPr algn="ctr" indent="0" marL="0">
              <a:buNone/>
            </a:pPr>
            <a:r>
              <a:rPr lang="en-US" sz="1400" dirty="0">
                <a:solidFill>
                  <a:schemeClr val="tx1"/>
                </a:solidFill>
              </a:rPr>
              <a:t>Rate</a:t>
            </a:r>
            <a:endParaRPr lang="en-US" sz="1400" dirty="0"/>
          </a:p>
        </p:txBody>
      </p:sp>
      <p:sp>
        <p:nvSpPr>
          <p:cNvPr id="17" name="Text 13"/>
          <p:cNvSpPr txBox="1"/>
          <p:nvPr/>
        </p:nvSpPr>
        <p:spPr>
          <a:xfrm>
            <a:off x="4023360" y="3374136"/>
            <a:ext cx="1645920" cy="512064"/>
          </a:xfrm>
          <a:prstGeom prst="roundRect">
            <a:avLst>
              <a:gd name="adj" fmla="val 14286"/>
            </a:avLst>
          </a:prstGeom>
          <a:solidFill>
            <a:schemeClr val="bg2"/>
          </a:solidFill>
          <a:ln/>
        </p:spPr>
        <p:txBody>
          <a:bodyPr wrap="square" rtlCol="0" anchor="ctr"/>
          <a:lstStyle/>
          <a:p>
            <a:pPr algn="ctr" indent="0" marL="0">
              <a:buNone/>
            </a:pPr>
            <a:r>
              <a:rPr lang="en-US" sz="1400" dirty="0">
                <a:solidFill>
                  <a:schemeClr val="tx1"/>
                </a:solidFill>
              </a:rPr>
              <a:t>Unit rate</a:t>
            </a:r>
            <a:endParaRPr lang="en-US" sz="1400" dirty="0"/>
          </a:p>
        </p:txBody>
      </p:sp>
      <p:sp>
        <p:nvSpPr>
          <p:cNvPr id="18" name="Text 14"/>
          <p:cNvSpPr txBox="1"/>
          <p:nvPr/>
        </p:nvSpPr>
        <p:spPr>
          <a:xfrm>
            <a:off x="6035040" y="2057400"/>
            <a:ext cx="2560320" cy="402336"/>
          </a:xfrm>
          <a:prstGeom prst="roundRect">
            <a:avLst>
              <a:gd name="adj" fmla="val 18182"/>
            </a:avLst>
          </a:prstGeom>
          <a:solidFill>
            <a:schemeClr val="accent6"/>
          </a:solidFill>
          <a:ln/>
        </p:spPr>
        <p:txBody>
          <a:bodyPr wrap="square" rtlCol="0" anchor="ctr"/>
          <a:lstStyle/>
          <a:p>
            <a:pPr algn="ctr" indent="0" marL="0">
              <a:buNone/>
            </a:pPr>
            <a:r>
              <a:rPr lang="en-US" sz="1400" dirty="0">
                <a:solidFill>
                  <a:schemeClr val="tx1"/>
                </a:solidFill>
              </a:rPr>
              <a:t>Beacon</a:t>
            </a:r>
            <a:endParaRPr lang="en-US" sz="1400" dirty="0"/>
          </a:p>
        </p:txBody>
      </p:sp>
      <p:sp>
        <p:nvSpPr>
          <p:cNvPr id="19" name="Text 15"/>
          <p:cNvSpPr txBox="1"/>
          <p:nvPr/>
        </p:nvSpPr>
        <p:spPr>
          <a:xfrm>
            <a:off x="6035040" y="2551176"/>
            <a:ext cx="2560320" cy="402336"/>
          </a:xfrm>
          <a:prstGeom prst="roundRect">
            <a:avLst>
              <a:gd name="adj" fmla="val 18182"/>
            </a:avLst>
          </a:prstGeom>
          <a:solidFill>
            <a:schemeClr val="accent6"/>
          </a:solidFill>
          <a:ln/>
        </p:spPr>
        <p:txBody>
          <a:bodyPr wrap="square" rtlCol="0" anchor="ctr"/>
          <a:lstStyle/>
          <a:p>
            <a:pPr algn="ctr" indent="0" marL="0">
              <a:buNone/>
            </a:pPr>
            <a:r>
              <a:rPr lang="en-US" sz="1400" dirty="0">
                <a:solidFill>
                  <a:schemeClr val="tx1"/>
                </a:solidFill>
              </a:rPr>
              <a:t>Reef</a:t>
            </a:r>
            <a:endParaRPr lang="en-US" sz="1400" dirty="0"/>
          </a:p>
        </p:txBody>
      </p:sp>
      <p:sp>
        <p:nvSpPr>
          <p:cNvPr id="20" name="Text 16"/>
          <p:cNvSpPr txBox="1"/>
          <p:nvPr/>
        </p:nvSpPr>
        <p:spPr>
          <a:xfrm>
            <a:off x="6035040" y="3044952"/>
            <a:ext cx="2560320" cy="402336"/>
          </a:xfrm>
          <a:prstGeom prst="roundRect">
            <a:avLst>
              <a:gd name="adj" fmla="val 18182"/>
            </a:avLst>
          </a:prstGeom>
          <a:solidFill>
            <a:schemeClr val="accent6"/>
          </a:solidFill>
          <a:ln/>
        </p:spPr>
        <p:txBody>
          <a:bodyPr wrap="square" rtlCol="0" anchor="ctr"/>
          <a:lstStyle/>
          <a:p>
            <a:pPr algn="ctr" indent="0" marL="0">
              <a:buNone/>
            </a:pPr>
            <a:r>
              <a:rPr lang="en-US" sz="1400" dirty="0">
                <a:solidFill>
                  <a:schemeClr val="tx1"/>
                </a:solidFill>
              </a:rPr>
              <a:t>Lens</a:t>
            </a:r>
            <a:endParaRPr lang="en-US" sz="1400" dirty="0"/>
          </a:p>
        </p:txBody>
      </p:sp>
      <p:sp>
        <p:nvSpPr>
          <p:cNvPr id="21" name="Text 17"/>
          <p:cNvSpPr txBox="1"/>
          <p:nvPr/>
        </p:nvSpPr>
        <p:spPr>
          <a:xfrm>
            <a:off x="6035040" y="3538728"/>
            <a:ext cx="2560320" cy="402336"/>
          </a:xfrm>
          <a:prstGeom prst="roundRect">
            <a:avLst>
              <a:gd name="adj" fmla="val 18182"/>
            </a:avLst>
          </a:prstGeom>
          <a:solidFill>
            <a:schemeClr val="accent6"/>
          </a:solidFill>
          <a:ln/>
        </p:spPr>
        <p:txBody>
          <a:bodyPr wrap="square" rtlCol="0" anchor="ctr"/>
          <a:lstStyle/>
          <a:p>
            <a:pPr algn="ctr" indent="0" marL="0">
              <a:buNone/>
            </a:pPr>
            <a:r>
              <a:rPr lang="en-US" sz="1400" dirty="0">
                <a:solidFill>
                  <a:schemeClr val="tx1"/>
                </a:solidFill>
              </a:rPr>
              <a:t>Generator</a:t>
            </a:r>
            <a:endParaRPr lang="en-US" sz="1400" dirty="0"/>
          </a:p>
        </p:txBody>
      </p:sp>
      <p:sp>
        <p:nvSpPr>
          <p:cNvPr id="22" name="Text 18"/>
          <p:cNvSpPr txBox="1"/>
          <p:nvPr/>
        </p:nvSpPr>
        <p:spPr>
          <a:xfrm>
            <a:off x="6035040" y="4032504"/>
            <a:ext cx="2560320" cy="402336"/>
          </a:xfrm>
          <a:prstGeom prst="roundRect">
            <a:avLst>
              <a:gd name="adj" fmla="val 18182"/>
            </a:avLst>
          </a:prstGeom>
          <a:solidFill>
            <a:schemeClr val="accent6"/>
          </a:solidFill>
          <a:ln/>
        </p:spPr>
        <p:txBody>
          <a:bodyPr wrap="square" rtlCol="0" anchor="ctr"/>
          <a:lstStyle/>
          <a:p>
            <a:pPr algn="ctr" indent="0" marL="0">
              <a:buNone/>
            </a:pPr>
            <a:r>
              <a:rPr lang="en-US" sz="1400" dirty="0">
                <a:solidFill>
                  <a:schemeClr val="tx1"/>
                </a:solidFill>
              </a:rPr>
              <a:t>Logbook</a:t>
            </a:r>
            <a:endParaRPr lang="en-US" sz="1400" dirty="0"/>
          </a:p>
        </p:txBody>
      </p:sp>
      <p:sp>
        <p:nvSpPr>
          <p:cNvPr id="25" name="Slide Number Placeholder 0"/>
          <p:cNvSpPr>
            <a:spLocks noGrp="1"/>
          </p:cNvSpPr>
          <p:nvPr>
            <p:ph type="sldNum" sz="quarter" idx="4294967295"/>
          </p:nvPr>
        </p:nvSpPr>
        <p:spPr>
          <a:xfrm>
            <a:off x="8229600" y="4736592"/>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scene-photo" descr="Gull Point">    </p:cNvPr>
          <p:cNvPicPr>
            <a:picLocks noChangeAspect="1"/>
          </p:cNvPicPr>
          <p:nvPr/>
        </p:nvPicPr>
        <p:blipFill>
          <a:blip r:embed="rId1"/>
          <a:stretch>
            <a:fillRect/>
          </a:stretch>
        </p:blipFill>
        <p:spPr>
          <a:xfrm>
            <a:off x="0" y="0"/>
            <a:ext cx="9144000" cy="5143500"/>
          </a:xfrm>
          <a:prstGeom prst="rect">
            <a:avLst/>
          </a:prstGeom>
        </p:spPr>
      </p:pic>
      <p:sp>
        <p:nvSpPr>
          <p:cNvPr id="3" name="title-tag"/>
          <p:cNvSpPr/>
          <p:nvPr/>
        </p:nvSpPr>
        <p:spPr>
          <a:xfrm>
            <a:off x="274320" y="256032"/>
            <a:ext cx="2377440" cy="749808"/>
          </a:xfrm>
          <a:prstGeom prst="roundRect">
            <a:avLst>
              <a:gd name="adj" fmla="val 12195"/>
            </a:avLst>
          </a:prstGeom>
          <a:solidFill>
            <a:schemeClr val="tx1">
              <a:alpha val="85000"/>
            </a:schemeClr>
          </a:solidFill>
          <a:ln w="12700">
            <a:solidFill>
              <a:schemeClr val="tx1">
                <a:alpha val="85000"/>
              </a:schemeClr>
            </a:solidFill>
            <a:prstDash val="solid"/>
          </a:ln>
        </p:spPr>
      </p:sp>
      <p:sp>
        <p:nvSpPr>
          <p:cNvPr id="4" name="Text 1"/>
          <p:cNvSpPr txBox="1"/>
          <p:nvPr/>
        </p:nvSpPr>
        <p:spPr>
          <a:xfrm>
            <a:off x="457200" y="329184"/>
            <a:ext cx="2103120" cy="219456"/>
          </a:xfrm>
          <a:prstGeom prst="rect">
            <a:avLst/>
          </a:prstGeom>
          <a:noFill/>
          <a:ln/>
        </p:spPr>
        <p:txBody>
          <a:bodyPr wrap="square" lIns="0" tIns="0" rIns="0" bIns="0" rtlCol="0" anchor="ctr"/>
          <a:lstStyle/>
          <a:p>
            <a:pPr indent="0" marL="0">
              <a:buNone/>
            </a:pPr>
            <a:r>
              <a:rPr lang="en-US" sz="1000" b="1" spc="300" kern="0" dirty="0">
                <a:solidFill>
                  <a:schemeClr val="accent1"/>
                </a:solidFill>
              </a:rPr>
              <a:t>SCENE 1 OF 8</a:t>
            </a:r>
            <a:endParaRPr lang="en-US" sz="1000" dirty="0"/>
          </a:p>
        </p:txBody>
      </p:sp>
      <p:sp>
        <p:nvSpPr>
          <p:cNvPr id="5" name="Text 0"/>
          <p:cNvSpPr/>
          <p:nvPr>
            <p:ph idx="100" type="title" hasCustomPrompt="1"/>
          </p:nvPr>
        </p:nvSpPr>
        <p:spPr>
          <a:xfrm>
            <a:off x="457200" y="548640"/>
            <a:ext cx="5486400" cy="384048"/>
          </a:xfrm>
          <a:prstGeom prst="rect">
            <a:avLst/>
          </a:prstGeom>
          <a:noFill/>
          <a:ln/>
        </p:spPr>
        <p:txBody>
          <a:bodyPr wrap="square" lIns="0" tIns="0" rIns="0" bIns="0" rtlCol="0" anchor="ctr"/>
          <a:lstStyle/>
          <a:p>
            <a:pPr algn="l" indent="0" marL="0">
              <a:buNone/>
            </a:pPr>
            <a:r>
              <a:rPr lang="en-US" sz="2000" b="1" dirty="0">
                <a:solidFill>
                  <a:schemeClr val="bg1"/>
                </a:solidFill>
                <a:latin typeface="Cambria" pitchFamily="34" charset="0"/>
                <a:ea typeface="Cambria" pitchFamily="34" charset="-122"/>
                <a:cs typeface="Cambria" pitchFamily="34" charset="-120"/>
              </a:rPr>
              <a:t>Gull Point</a:t>
            </a:r>
            <a:endParaRPr lang="en-US" sz="2000" dirty="0"/>
          </a:p>
        </p:txBody>
      </p:sp>
      <p:sp>
        <p:nvSpPr>
          <p:cNvPr id="6" name="story-band"/>
          <p:cNvSpPr/>
          <p:nvPr/>
        </p:nvSpPr>
        <p:spPr>
          <a:xfrm>
            <a:off x="0" y="2971800"/>
            <a:ext cx="9144000" cy="2171700"/>
          </a:xfrm>
          <a:prstGeom prst="rect">
            <a:avLst/>
          </a:prstGeom>
          <a:solidFill>
            <a:schemeClr val="tx1">
              <a:alpha val="85000"/>
            </a:schemeClr>
          </a:solidFill>
          <a:ln w="12700">
            <a:solidFill>
              <a:schemeClr val="tx1">
                <a:alpha val="85000"/>
              </a:schemeClr>
            </a:solidFill>
            <a:prstDash val="solid"/>
          </a:ln>
        </p:spPr>
      </p:sp>
      <p:sp>
        <p:nvSpPr>
          <p:cNvPr id="7" name="Text 0"/>
          <p:cNvSpPr/>
          <p:nvPr>
            <p:ph idx="101" type="body" hasCustomPrompt="1"/>
          </p:nvPr>
        </p:nvSpPr>
        <p:spPr>
          <a:xfrm>
            <a:off x="411480" y="3127248"/>
            <a:ext cx="8321040" cy="1463040"/>
          </a:xfrm>
          <a:prstGeom prst="rect">
            <a:avLst/>
          </a:prstGeom>
          <a:noFill/>
          <a:ln/>
        </p:spPr>
        <p:txBody>
          <a:bodyPr wrap="square" lIns="0" tIns="0" rIns="0" bIns="0" rtlCol="0" anchor="t"/>
          <a:lstStyle/>
          <a:p>
            <a:pPr algn="l" indent="0" marL="0">
              <a:spcAft>
                <a:spcPts val="300"/>
              </a:spcAft>
              <a:buNone/>
            </a:pPr>
            <a:r>
              <a:rPr lang="en-US" sz="1400" dirty="0">
                <a:solidFill>
                  <a:schemeClr val="bg1"/>
                </a:solidFill>
              </a:rPr>
              <a:t>Mira had never seen the ocean look so restless. From the trail, she could see Gull Point Light standing on the rocks, its white tower glowing in the late sun.</a:t>
            </a:r>
            <a:endParaRPr lang="en-US" sz="1400" dirty="0"/>
          </a:p>
          <a:p>
            <a:pPr algn="l" indent="0" marL="0">
              <a:spcAft>
                <a:spcPts val="300"/>
              </a:spcAft>
              <a:buNone/>
            </a:pPr>
            <a:r>
              <a:rPr lang="en-US" sz="1400" dirty="0">
                <a:solidFill>
                  <a:schemeClr val="bg1"/>
                </a:solidFill>
              </a:rPr>
              <a:t>Her grandfather, Pop, had kept the light for thirty years. "A </a:t>
            </a:r>
            <a:pPr algn="l" indent="0" marL="0">
              <a:spcAft>
                <a:spcPts val="300"/>
              </a:spcAft>
              <a:buNone/>
            </a:pPr>
            <a:r>
              <a:rPr lang="en-US" sz="1400" b="1" dirty="0">
                <a:solidFill>
                  <a:schemeClr val="accent1"/>
                </a:solidFill>
              </a:rPr>
              <a:t>beacon</a:t>
            </a:r>
            <a:pPr algn="l" indent="0" marL="0">
              <a:spcAft>
                <a:spcPts val="300"/>
              </a:spcAft>
              <a:buNone/>
            </a:pPr>
            <a:r>
              <a:rPr lang="en-US" sz="1400" dirty="0">
                <a:solidFill>
                  <a:schemeClr val="bg1"/>
                </a:solidFill>
              </a:rPr>
              <a:t> is a promise," he told her as they climbed the hill. "Every ship out there trusts it to say: rocks here, stay clear."</a:t>
            </a:r>
            <a:endParaRPr lang="en-US" sz="1400" dirty="0"/>
          </a:p>
          <a:p>
            <a:pPr algn="l" indent="0" marL="0">
              <a:spcAft>
                <a:spcPts val="300"/>
              </a:spcAft>
              <a:buNone/>
            </a:pPr>
            <a:r>
              <a:rPr lang="en-US" sz="1400" dirty="0">
                <a:solidFill>
                  <a:schemeClr val="bg1"/>
                </a:solidFill>
              </a:rPr>
              <a:t>Below them, waves broke white over the </a:t>
            </a:r>
            <a:pPr algn="l" indent="0" marL="0">
              <a:spcAft>
                <a:spcPts val="300"/>
              </a:spcAft>
              <a:buNone/>
            </a:pPr>
            <a:r>
              <a:rPr lang="en-US" sz="1400" b="1" dirty="0">
                <a:solidFill>
                  <a:schemeClr val="accent1"/>
                </a:solidFill>
              </a:rPr>
              <a:t>reef</a:t>
            </a:r>
            <a:pPr algn="l" indent="0" marL="0">
              <a:spcAft>
                <a:spcPts val="300"/>
              </a:spcAft>
              <a:buNone/>
            </a:pPr>
            <a:r>
              <a:rPr lang="en-US" sz="1400" dirty="0">
                <a:solidFill>
                  <a:schemeClr val="bg1"/>
                </a:solidFill>
              </a:rPr>
              <a:t>, a ridge of rock hiding just under the water.</a:t>
            </a:r>
            <a:endParaRPr lang="en-US" sz="1400" dirty="0"/>
          </a:p>
        </p:txBody>
      </p:sp>
      <p:sp>
        <p:nvSpPr>
          <p:cNvPr id="8" name="scene-question"/>
          <p:cNvSpPr txBox="1"/>
          <p:nvPr/>
        </p:nvSpPr>
        <p:spPr>
          <a:xfrm>
            <a:off x="411480" y="4645152"/>
            <a:ext cx="8321040" cy="347472"/>
          </a:xfrm>
          <a:prstGeom prst="rect">
            <a:avLst/>
          </a:prstGeom>
          <a:noFill/>
          <a:ln/>
        </p:spPr>
        <p:txBody>
          <a:bodyPr wrap="square" lIns="0" tIns="0" rIns="0" bIns="0" rtlCol="0" anchor="ctr"/>
          <a:lstStyle/>
          <a:p>
            <a:pPr indent="0" marL="0">
              <a:buNone/>
            </a:pPr>
            <a:r>
              <a:rPr lang="en-US" sz="1400" b="1" dirty="0">
                <a:solidFill>
                  <a:schemeClr val="accent1"/>
                </a:solidFill>
              </a:rPr>
              <a:t>Talk about it: </a:t>
            </a:r>
            <a:pPr indent="0" marL="0">
              <a:buNone/>
            </a:pPr>
            <a:r>
              <a:rPr lang="en-US" sz="1400" b="1" dirty="0">
                <a:solidFill>
                  <a:schemeClr val="bg1"/>
                </a:solidFill>
              </a:rPr>
              <a:t>Why would a ship need to trust the beacon?</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scene-photo" descr="The Lantern Room">    </p:cNvPr>
          <p:cNvPicPr>
            <a:picLocks noChangeAspect="1"/>
          </p:cNvPicPr>
          <p:nvPr/>
        </p:nvPicPr>
        <p:blipFill>
          <a:blip r:embed="rId1"/>
          <a:stretch>
            <a:fillRect/>
          </a:stretch>
        </p:blipFill>
        <p:spPr>
          <a:xfrm>
            <a:off x="0" y="0"/>
            <a:ext cx="9144000" cy="5143500"/>
          </a:xfrm>
          <a:prstGeom prst="rect">
            <a:avLst/>
          </a:prstGeom>
        </p:spPr>
      </p:pic>
      <p:sp>
        <p:nvSpPr>
          <p:cNvPr id="3" name="title-tag"/>
          <p:cNvSpPr/>
          <p:nvPr/>
        </p:nvSpPr>
        <p:spPr>
          <a:xfrm>
            <a:off x="274320" y="256032"/>
            <a:ext cx="2551176" cy="749808"/>
          </a:xfrm>
          <a:prstGeom prst="roundRect">
            <a:avLst>
              <a:gd name="adj" fmla="val 12195"/>
            </a:avLst>
          </a:prstGeom>
          <a:solidFill>
            <a:schemeClr val="tx1">
              <a:alpha val="85000"/>
            </a:schemeClr>
          </a:solidFill>
          <a:ln w="12700">
            <a:solidFill>
              <a:schemeClr val="tx1">
                <a:alpha val="85000"/>
              </a:schemeClr>
            </a:solidFill>
            <a:prstDash val="solid"/>
          </a:ln>
        </p:spPr>
      </p:sp>
      <p:sp>
        <p:nvSpPr>
          <p:cNvPr id="4" name="Text 1"/>
          <p:cNvSpPr txBox="1"/>
          <p:nvPr/>
        </p:nvSpPr>
        <p:spPr>
          <a:xfrm>
            <a:off x="457200" y="329184"/>
            <a:ext cx="2276856" cy="219456"/>
          </a:xfrm>
          <a:prstGeom prst="rect">
            <a:avLst/>
          </a:prstGeom>
          <a:noFill/>
          <a:ln/>
        </p:spPr>
        <p:txBody>
          <a:bodyPr wrap="square" lIns="0" tIns="0" rIns="0" bIns="0" rtlCol="0" anchor="ctr"/>
          <a:lstStyle/>
          <a:p>
            <a:pPr indent="0" marL="0">
              <a:buNone/>
            </a:pPr>
            <a:r>
              <a:rPr lang="en-US" sz="1000" b="1" spc="300" kern="0" dirty="0">
                <a:solidFill>
                  <a:schemeClr val="accent1"/>
                </a:solidFill>
              </a:rPr>
              <a:t>SCENE 2 OF 8</a:t>
            </a:r>
            <a:endParaRPr lang="en-US" sz="1000" dirty="0"/>
          </a:p>
        </p:txBody>
      </p:sp>
      <p:sp>
        <p:nvSpPr>
          <p:cNvPr id="5" name="Text 0"/>
          <p:cNvSpPr/>
          <p:nvPr>
            <p:ph idx="100" type="title" hasCustomPrompt="1"/>
          </p:nvPr>
        </p:nvSpPr>
        <p:spPr>
          <a:xfrm>
            <a:off x="457200" y="548640"/>
            <a:ext cx="5486400" cy="384048"/>
          </a:xfrm>
          <a:prstGeom prst="rect">
            <a:avLst/>
          </a:prstGeom>
          <a:noFill/>
          <a:ln/>
        </p:spPr>
        <p:txBody>
          <a:bodyPr wrap="square" lIns="0" tIns="0" rIns="0" bIns="0" rtlCol="0" anchor="ctr"/>
          <a:lstStyle/>
          <a:p>
            <a:pPr algn="l" indent="0" marL="0">
              <a:buNone/>
            </a:pPr>
            <a:r>
              <a:rPr lang="en-US" sz="2000" b="1" dirty="0">
                <a:solidFill>
                  <a:schemeClr val="bg1"/>
                </a:solidFill>
                <a:latin typeface="Cambria" pitchFamily="34" charset="0"/>
                <a:ea typeface="Cambria" pitchFamily="34" charset="-122"/>
                <a:cs typeface="Cambria" pitchFamily="34" charset="-120"/>
              </a:rPr>
              <a:t>The Lantern Room</a:t>
            </a:r>
            <a:endParaRPr lang="en-US" sz="2000" dirty="0"/>
          </a:p>
        </p:txBody>
      </p:sp>
      <p:sp>
        <p:nvSpPr>
          <p:cNvPr id="6" name="story-band"/>
          <p:cNvSpPr/>
          <p:nvPr/>
        </p:nvSpPr>
        <p:spPr>
          <a:xfrm>
            <a:off x="0" y="2971800"/>
            <a:ext cx="9144000" cy="2171700"/>
          </a:xfrm>
          <a:prstGeom prst="rect">
            <a:avLst/>
          </a:prstGeom>
          <a:solidFill>
            <a:schemeClr val="tx1">
              <a:alpha val="85000"/>
            </a:schemeClr>
          </a:solidFill>
          <a:ln w="12700">
            <a:solidFill>
              <a:schemeClr val="tx1">
                <a:alpha val="85000"/>
              </a:schemeClr>
            </a:solidFill>
            <a:prstDash val="solid"/>
          </a:ln>
        </p:spPr>
      </p:sp>
      <p:sp>
        <p:nvSpPr>
          <p:cNvPr id="7" name="Text 0"/>
          <p:cNvSpPr/>
          <p:nvPr>
            <p:ph idx="101" type="body" hasCustomPrompt="1"/>
          </p:nvPr>
        </p:nvSpPr>
        <p:spPr>
          <a:xfrm>
            <a:off x="411480" y="3127248"/>
            <a:ext cx="8321040" cy="1463040"/>
          </a:xfrm>
          <a:prstGeom prst="rect">
            <a:avLst/>
          </a:prstGeom>
          <a:noFill/>
          <a:ln/>
        </p:spPr>
        <p:txBody>
          <a:bodyPr wrap="square" lIns="0" tIns="0" rIns="0" bIns="0" rtlCol="0" anchor="t"/>
          <a:lstStyle/>
          <a:p>
            <a:pPr algn="l" indent="0" marL="0">
              <a:spcAft>
                <a:spcPts val="300"/>
              </a:spcAft>
              <a:buNone/>
            </a:pPr>
            <a:r>
              <a:rPr lang="en-US" sz="1400" dirty="0">
                <a:solidFill>
                  <a:schemeClr val="bg1"/>
                </a:solidFill>
              </a:rPr>
              <a:t>At the top of the tower stood the </a:t>
            </a:r>
            <a:pPr algn="l" indent="0" marL="0">
              <a:spcAft>
                <a:spcPts val="300"/>
              </a:spcAft>
              <a:buNone/>
            </a:pPr>
            <a:r>
              <a:rPr lang="en-US" sz="1400" b="1" dirty="0">
                <a:solidFill>
                  <a:schemeClr val="accent1"/>
                </a:solidFill>
              </a:rPr>
              <a:t>lens</a:t>
            </a:r>
            <a:pPr algn="l" indent="0" marL="0">
              <a:spcAft>
                <a:spcPts val="300"/>
              </a:spcAft>
              <a:buNone/>
            </a:pPr>
            <a:r>
              <a:rPr lang="en-US" sz="1400" dirty="0">
                <a:solidFill>
                  <a:schemeClr val="bg1"/>
                </a:solidFill>
              </a:rPr>
              <a:t>: a giant glass beehive of blue and gold panels.</a:t>
            </a:r>
            <a:endParaRPr lang="en-US" sz="1400" dirty="0"/>
          </a:p>
          <a:p>
            <a:pPr algn="l" indent="0" marL="0">
              <a:spcAft>
                <a:spcPts val="300"/>
              </a:spcAft>
              <a:buNone/>
            </a:pPr>
            <a:r>
              <a:rPr lang="en-US" sz="1400" dirty="0">
                <a:solidFill>
                  <a:schemeClr val="bg1"/>
                </a:solidFill>
              </a:rPr>
              <a:t>"Every lighthouse has its own pattern," Pop said. "Ours is </a:t>
            </a:r>
            <a:pPr algn="l" indent="0" marL="0">
              <a:spcAft>
                <a:spcPts val="300"/>
              </a:spcAft>
              <a:buNone/>
            </a:pPr>
            <a:r>
              <a:rPr lang="en-US" sz="1400" b="1" dirty="0">
                <a:solidFill>
                  <a:schemeClr val="accent1"/>
                </a:solidFill>
              </a:rPr>
              <a:t>2 blue for every 3 gold</a:t>
            </a:r>
            <a:pPr algn="l" indent="0" marL="0">
              <a:spcAft>
                <a:spcPts val="300"/>
              </a:spcAft>
              <a:buNone/>
            </a:pPr>
            <a:r>
              <a:rPr lang="en-US" sz="1400" dirty="0">
                <a:solidFill>
                  <a:schemeClr val="bg1"/>
                </a:solidFill>
              </a:rPr>
              <a:t>. That's a </a:t>
            </a:r>
            <a:pPr algn="l" indent="0" marL="0">
              <a:spcAft>
                <a:spcPts val="300"/>
              </a:spcAft>
              <a:buNone/>
            </a:pPr>
            <a:r>
              <a:rPr lang="en-US" sz="1400" b="1" dirty="0">
                <a:solidFill>
                  <a:schemeClr val="accent1"/>
                </a:solidFill>
              </a:rPr>
              <a:t>ratio</a:t>
            </a:r>
            <a:pPr algn="l" indent="0" marL="0">
              <a:spcAft>
                <a:spcPts val="300"/>
              </a:spcAft>
              <a:buNone/>
            </a:pPr>
            <a:r>
              <a:rPr lang="en-US" sz="1400" dirty="0">
                <a:solidFill>
                  <a:schemeClr val="bg1"/>
                </a:solidFill>
              </a:rPr>
              <a:t>. Ships learn it by heart."</a:t>
            </a:r>
            <a:endParaRPr lang="en-US" sz="1400" dirty="0"/>
          </a:p>
          <a:p>
            <a:pPr algn="l" indent="0" marL="0">
              <a:spcAft>
                <a:spcPts val="300"/>
              </a:spcAft>
              <a:buNone/>
            </a:pPr>
            <a:r>
              <a:rPr lang="en-US" sz="1400" dirty="0">
                <a:solidFill>
                  <a:schemeClr val="bg1"/>
                </a:solidFill>
              </a:rPr>
              <a:t>"So if you mixed it up, 3 blue for every 2 gold, it would be a different lighthouse?" Mira asked.</a:t>
            </a:r>
            <a:endParaRPr lang="en-US" sz="1400" dirty="0"/>
          </a:p>
          <a:p>
            <a:pPr algn="l" indent="0" marL="0">
              <a:spcAft>
                <a:spcPts val="300"/>
              </a:spcAft>
              <a:buNone/>
            </a:pPr>
            <a:r>
              <a:rPr lang="en-US" sz="1400" dirty="0">
                <a:solidFill>
                  <a:schemeClr val="bg1"/>
                </a:solidFill>
              </a:rPr>
              <a:t>"Exactly. In a ratio, </a:t>
            </a:r>
            <a:pPr algn="l" indent="0" marL="0">
              <a:spcAft>
                <a:spcPts val="300"/>
              </a:spcAft>
              <a:buNone/>
            </a:pPr>
            <a:r>
              <a:rPr lang="en-US" sz="1400" b="1" dirty="0">
                <a:solidFill>
                  <a:schemeClr val="accent1"/>
                </a:solidFill>
              </a:rPr>
              <a:t>order matters</a:t>
            </a:r>
            <a:pPr algn="l" indent="0" marL="0">
              <a:spcAft>
                <a:spcPts val="300"/>
              </a:spcAft>
              <a:buNone/>
            </a:pPr>
            <a:r>
              <a:rPr lang="en-US" sz="1400" dirty="0">
                <a:solidFill>
                  <a:schemeClr val="bg1"/>
                </a:solidFill>
              </a:rPr>
              <a:t>."</a:t>
            </a:r>
            <a:endParaRPr lang="en-US" sz="1400" dirty="0"/>
          </a:p>
        </p:txBody>
      </p:sp>
      <p:sp>
        <p:nvSpPr>
          <p:cNvPr id="8" name="scene-question"/>
          <p:cNvSpPr txBox="1"/>
          <p:nvPr/>
        </p:nvSpPr>
        <p:spPr>
          <a:xfrm>
            <a:off x="411480" y="4645152"/>
            <a:ext cx="8321040" cy="347472"/>
          </a:xfrm>
          <a:prstGeom prst="rect">
            <a:avLst/>
          </a:prstGeom>
          <a:noFill/>
          <a:ln/>
        </p:spPr>
        <p:txBody>
          <a:bodyPr wrap="square" lIns="0" tIns="0" rIns="0" bIns="0" rtlCol="0" anchor="ctr"/>
          <a:lstStyle/>
          <a:p>
            <a:pPr indent="0" marL="0">
              <a:buNone/>
            </a:pPr>
            <a:r>
              <a:rPr lang="en-US" sz="1400" b="1" dirty="0">
                <a:solidFill>
                  <a:schemeClr val="accent1"/>
                </a:solidFill>
              </a:rPr>
              <a:t>Talk about it: </a:t>
            </a:r>
            <a:pPr indent="0" marL="0">
              <a:buNone/>
            </a:pPr>
            <a:r>
              <a:rPr lang="en-US" sz="1400" b="1" dirty="0">
                <a:solidFill>
                  <a:schemeClr val="bg1"/>
                </a:solidFill>
              </a:rPr>
              <a:t>What does "2 blue for every 3 gold" tell you? What would 3 blue for every 2 gold look like?</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scene-photo" descr="Parts and the Whole">    </p:cNvPr>
          <p:cNvPicPr>
            <a:picLocks noChangeAspect="1"/>
          </p:cNvPicPr>
          <p:nvPr/>
        </p:nvPicPr>
        <p:blipFill>
          <a:blip r:embed="rId1"/>
          <a:stretch>
            <a:fillRect/>
          </a:stretch>
        </p:blipFill>
        <p:spPr>
          <a:xfrm>
            <a:off x="0" y="0"/>
            <a:ext cx="9144000" cy="5143500"/>
          </a:xfrm>
          <a:prstGeom prst="rect">
            <a:avLst/>
          </a:prstGeom>
        </p:spPr>
      </p:pic>
      <p:sp>
        <p:nvSpPr>
          <p:cNvPr id="3" name="title-tag"/>
          <p:cNvSpPr/>
          <p:nvPr/>
        </p:nvSpPr>
        <p:spPr>
          <a:xfrm>
            <a:off x="274320" y="256032"/>
            <a:ext cx="2935224" cy="749808"/>
          </a:xfrm>
          <a:prstGeom prst="roundRect">
            <a:avLst>
              <a:gd name="adj" fmla="val 12195"/>
            </a:avLst>
          </a:prstGeom>
          <a:solidFill>
            <a:schemeClr val="tx1">
              <a:alpha val="85000"/>
            </a:schemeClr>
          </a:solidFill>
          <a:ln w="12700">
            <a:solidFill>
              <a:schemeClr val="tx1">
                <a:alpha val="85000"/>
              </a:schemeClr>
            </a:solidFill>
            <a:prstDash val="solid"/>
          </a:ln>
        </p:spPr>
      </p:sp>
      <p:sp>
        <p:nvSpPr>
          <p:cNvPr id="4" name="Text 1"/>
          <p:cNvSpPr txBox="1"/>
          <p:nvPr/>
        </p:nvSpPr>
        <p:spPr>
          <a:xfrm>
            <a:off x="457200" y="329184"/>
            <a:ext cx="2660904" cy="219456"/>
          </a:xfrm>
          <a:prstGeom prst="rect">
            <a:avLst/>
          </a:prstGeom>
          <a:noFill/>
          <a:ln/>
        </p:spPr>
        <p:txBody>
          <a:bodyPr wrap="square" lIns="0" tIns="0" rIns="0" bIns="0" rtlCol="0" anchor="ctr"/>
          <a:lstStyle/>
          <a:p>
            <a:pPr indent="0" marL="0">
              <a:buNone/>
            </a:pPr>
            <a:r>
              <a:rPr lang="en-US" sz="1000" b="1" spc="300" kern="0" dirty="0">
                <a:solidFill>
                  <a:schemeClr val="accent1"/>
                </a:solidFill>
              </a:rPr>
              <a:t>SCENE 3 OF 8</a:t>
            </a:r>
            <a:endParaRPr lang="en-US" sz="1000" dirty="0"/>
          </a:p>
        </p:txBody>
      </p:sp>
      <p:sp>
        <p:nvSpPr>
          <p:cNvPr id="5" name="Text 0"/>
          <p:cNvSpPr/>
          <p:nvPr>
            <p:ph idx="100" type="title" hasCustomPrompt="1"/>
          </p:nvPr>
        </p:nvSpPr>
        <p:spPr>
          <a:xfrm>
            <a:off x="457200" y="548640"/>
            <a:ext cx="5486400" cy="384048"/>
          </a:xfrm>
          <a:prstGeom prst="rect">
            <a:avLst/>
          </a:prstGeom>
          <a:noFill/>
          <a:ln/>
        </p:spPr>
        <p:txBody>
          <a:bodyPr wrap="square" lIns="0" tIns="0" rIns="0" bIns="0" rtlCol="0" anchor="ctr"/>
          <a:lstStyle/>
          <a:p>
            <a:pPr algn="l" indent="0" marL="0">
              <a:buNone/>
            </a:pPr>
            <a:r>
              <a:rPr lang="en-US" sz="2000" b="1" dirty="0">
                <a:solidFill>
                  <a:schemeClr val="bg1"/>
                </a:solidFill>
                <a:latin typeface="Cambria" pitchFamily="34" charset="0"/>
                <a:ea typeface="Cambria" pitchFamily="34" charset="-122"/>
                <a:cs typeface="Cambria" pitchFamily="34" charset="-120"/>
              </a:rPr>
              <a:t>Parts and the Whole</a:t>
            </a:r>
            <a:endParaRPr lang="en-US" sz="2000" dirty="0"/>
          </a:p>
        </p:txBody>
      </p:sp>
      <p:sp>
        <p:nvSpPr>
          <p:cNvPr id="6" name="story-band"/>
          <p:cNvSpPr/>
          <p:nvPr/>
        </p:nvSpPr>
        <p:spPr>
          <a:xfrm>
            <a:off x="0" y="2971800"/>
            <a:ext cx="9144000" cy="2171700"/>
          </a:xfrm>
          <a:prstGeom prst="rect">
            <a:avLst/>
          </a:prstGeom>
          <a:solidFill>
            <a:schemeClr val="tx1">
              <a:alpha val="85000"/>
            </a:schemeClr>
          </a:solidFill>
          <a:ln w="12700">
            <a:solidFill>
              <a:schemeClr val="tx1">
                <a:alpha val="85000"/>
              </a:schemeClr>
            </a:solidFill>
            <a:prstDash val="solid"/>
          </a:ln>
        </p:spPr>
      </p:sp>
      <p:sp>
        <p:nvSpPr>
          <p:cNvPr id="7" name="Text 0"/>
          <p:cNvSpPr/>
          <p:nvPr>
            <p:ph idx="101" type="body" hasCustomPrompt="1"/>
          </p:nvPr>
        </p:nvSpPr>
        <p:spPr>
          <a:xfrm>
            <a:off x="411480" y="3127248"/>
            <a:ext cx="8321040" cy="1463040"/>
          </a:xfrm>
          <a:prstGeom prst="rect">
            <a:avLst/>
          </a:prstGeom>
          <a:noFill/>
          <a:ln/>
        </p:spPr>
        <p:txBody>
          <a:bodyPr wrap="square" lIns="0" tIns="0" rIns="0" bIns="0" rtlCol="0" anchor="t"/>
          <a:lstStyle/>
          <a:p>
            <a:pPr algn="l" indent="0" marL="0">
              <a:spcAft>
                <a:spcPts val="300"/>
              </a:spcAft>
              <a:buNone/>
            </a:pPr>
            <a:r>
              <a:rPr lang="en-US" sz="1400" dirty="0">
                <a:solidFill>
                  <a:schemeClr val="bg1"/>
                </a:solidFill>
              </a:rPr>
              <a:t>Pop set five pieces of sea glass on the table: two blue and three gold, like one group of panels in the lens. Mira pointed at each one. "So 2 out of every 5 are blue."</a:t>
            </a:r>
            <a:endParaRPr lang="en-US" sz="1400" dirty="0"/>
          </a:p>
          <a:p>
            <a:pPr algn="l" indent="0" marL="0">
              <a:spcAft>
                <a:spcPts val="300"/>
              </a:spcAft>
              <a:buNone/>
            </a:pPr>
            <a:r>
              <a:rPr lang="en-US" sz="1400" dirty="0">
                <a:solidFill>
                  <a:schemeClr val="bg1"/>
                </a:solidFill>
              </a:rPr>
              <a:t>"Now you're comparing a part to the </a:t>
            </a:r>
            <a:pPr algn="l" indent="0" marL="0">
              <a:spcAft>
                <a:spcPts val="300"/>
              </a:spcAft>
              <a:buNone/>
            </a:pPr>
            <a:r>
              <a:rPr lang="en-US" sz="1400" b="1" dirty="0">
                <a:solidFill>
                  <a:schemeClr val="accent1"/>
                </a:solidFill>
              </a:rPr>
              <a:t>whole</a:t>
            </a:r>
            <a:pPr algn="l" indent="0" marL="0">
              <a:spcAft>
                <a:spcPts val="300"/>
              </a:spcAft>
              <a:buNone/>
            </a:pPr>
            <a:r>
              <a:rPr lang="en-US" sz="1400" dirty="0">
                <a:solidFill>
                  <a:schemeClr val="bg1"/>
                </a:solidFill>
              </a:rPr>
              <a:t> group," Pop said, smiling. "2 blue to 3 gold compares </a:t>
            </a:r>
            <a:pPr algn="l" indent="0" marL="0">
              <a:spcAft>
                <a:spcPts val="300"/>
              </a:spcAft>
              <a:buNone/>
            </a:pPr>
            <a:r>
              <a:rPr lang="en-US" sz="1400" b="1" dirty="0">
                <a:solidFill>
                  <a:schemeClr val="accent1"/>
                </a:solidFill>
              </a:rPr>
              <a:t>part to part</a:t>
            </a:r>
            <a:pPr algn="l" indent="0" marL="0">
              <a:spcAft>
                <a:spcPts val="300"/>
              </a:spcAft>
              <a:buNone/>
            </a:pPr>
            <a:r>
              <a:rPr lang="en-US" sz="1400" dirty="0">
                <a:solidFill>
                  <a:schemeClr val="bg1"/>
                </a:solidFill>
              </a:rPr>
              <a:t>. 2 blue out of 5 compares </a:t>
            </a:r>
            <a:pPr algn="l" indent="0" marL="0">
              <a:spcAft>
                <a:spcPts val="300"/>
              </a:spcAft>
              <a:buNone/>
            </a:pPr>
            <a:r>
              <a:rPr lang="en-US" sz="1400" b="1" dirty="0">
                <a:solidFill>
                  <a:schemeClr val="accent1"/>
                </a:solidFill>
              </a:rPr>
              <a:t>part to whole</a:t>
            </a:r>
            <a:pPr algn="l" indent="0" marL="0">
              <a:spcAft>
                <a:spcPts val="300"/>
              </a:spcAft>
              <a:buNone/>
            </a:pPr>
            <a:r>
              <a:rPr lang="en-US" sz="1400" dirty="0">
                <a:solidFill>
                  <a:schemeClr val="bg1"/>
                </a:solidFill>
              </a:rPr>
              <a:t>. Both are true. They just answer different questions."</a:t>
            </a:r>
            <a:endParaRPr lang="en-US" sz="1400" dirty="0"/>
          </a:p>
          <a:p>
            <a:pPr algn="l" indent="0" marL="0">
              <a:spcAft>
                <a:spcPts val="300"/>
              </a:spcAft>
              <a:buNone/>
            </a:pPr>
            <a:r>
              <a:rPr lang="en-US" sz="1400" dirty="0">
                <a:solidFill>
                  <a:schemeClr val="bg1"/>
                </a:solidFill>
              </a:rPr>
              <a:t>Mira squinted at the huge lens. "And the big lens is just lots of those little groups?"</a:t>
            </a:r>
            <a:endParaRPr lang="en-US" sz="1400" dirty="0"/>
          </a:p>
          <a:p>
            <a:pPr algn="l" indent="0" marL="0">
              <a:spcAft>
                <a:spcPts val="300"/>
              </a:spcAft>
              <a:buNone/>
            </a:pPr>
            <a:r>
              <a:rPr lang="en-US" sz="1400" dirty="0">
                <a:solidFill>
                  <a:schemeClr val="bg1"/>
                </a:solidFill>
              </a:rPr>
              <a:t>"Now you're thinking like a keeper."</a:t>
            </a:r>
            <a:endParaRPr lang="en-US" sz="1400" dirty="0"/>
          </a:p>
        </p:txBody>
      </p:sp>
      <p:sp>
        <p:nvSpPr>
          <p:cNvPr id="8" name="scene-question"/>
          <p:cNvSpPr txBox="1"/>
          <p:nvPr/>
        </p:nvSpPr>
        <p:spPr>
          <a:xfrm>
            <a:off x="411480" y="4645152"/>
            <a:ext cx="8321040" cy="347472"/>
          </a:xfrm>
          <a:prstGeom prst="rect">
            <a:avLst/>
          </a:prstGeom>
          <a:noFill/>
          <a:ln/>
        </p:spPr>
        <p:txBody>
          <a:bodyPr wrap="square" lIns="0" tIns="0" rIns="0" bIns="0" rtlCol="0" anchor="ctr"/>
          <a:lstStyle/>
          <a:p>
            <a:pPr indent="0" marL="0">
              <a:buNone/>
            </a:pPr>
            <a:r>
              <a:rPr lang="en-US" sz="1400" b="1" dirty="0">
                <a:solidFill>
                  <a:schemeClr val="accent1"/>
                </a:solidFill>
              </a:rPr>
              <a:t>Talk about it: </a:t>
            </a:r>
            <a:pPr indent="0" marL="0">
              <a:buNone/>
            </a:pPr>
            <a:r>
              <a:rPr lang="en-US" sz="1400" b="1" dirty="0">
                <a:solidFill>
                  <a:schemeClr val="bg1"/>
                </a:solidFill>
              </a:rPr>
              <a:t>How is "2 blue to 3 gold" different from "2 out of 5 are blue"?</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scene-photo" descr="The Keeper's Logbook">    </p:cNvPr>
          <p:cNvPicPr>
            <a:picLocks noChangeAspect="1"/>
          </p:cNvPicPr>
          <p:nvPr/>
        </p:nvPicPr>
        <p:blipFill>
          <a:blip r:embed="rId1"/>
          <a:stretch>
            <a:fillRect/>
          </a:stretch>
        </p:blipFill>
        <p:spPr>
          <a:xfrm>
            <a:off x="0" y="0"/>
            <a:ext cx="9144000" cy="5143500"/>
          </a:xfrm>
          <a:prstGeom prst="rect">
            <a:avLst/>
          </a:prstGeom>
        </p:spPr>
      </p:pic>
      <p:sp>
        <p:nvSpPr>
          <p:cNvPr id="3" name="title-tag"/>
          <p:cNvSpPr/>
          <p:nvPr/>
        </p:nvSpPr>
        <p:spPr>
          <a:xfrm>
            <a:off x="274320" y="256032"/>
            <a:ext cx="3063240" cy="749808"/>
          </a:xfrm>
          <a:prstGeom prst="roundRect">
            <a:avLst>
              <a:gd name="adj" fmla="val 12195"/>
            </a:avLst>
          </a:prstGeom>
          <a:solidFill>
            <a:schemeClr val="tx1">
              <a:alpha val="85000"/>
            </a:schemeClr>
          </a:solidFill>
          <a:ln w="12700">
            <a:solidFill>
              <a:schemeClr val="tx1">
                <a:alpha val="85000"/>
              </a:schemeClr>
            </a:solidFill>
            <a:prstDash val="solid"/>
          </a:ln>
        </p:spPr>
      </p:sp>
      <p:sp>
        <p:nvSpPr>
          <p:cNvPr id="4" name="Text 1"/>
          <p:cNvSpPr txBox="1"/>
          <p:nvPr/>
        </p:nvSpPr>
        <p:spPr>
          <a:xfrm>
            <a:off x="457200" y="329184"/>
            <a:ext cx="2788920" cy="219456"/>
          </a:xfrm>
          <a:prstGeom prst="rect">
            <a:avLst/>
          </a:prstGeom>
          <a:noFill/>
          <a:ln/>
        </p:spPr>
        <p:txBody>
          <a:bodyPr wrap="square" lIns="0" tIns="0" rIns="0" bIns="0" rtlCol="0" anchor="ctr"/>
          <a:lstStyle/>
          <a:p>
            <a:pPr indent="0" marL="0">
              <a:buNone/>
            </a:pPr>
            <a:r>
              <a:rPr lang="en-US" sz="1000" b="1" spc="300" kern="0" dirty="0">
                <a:solidFill>
                  <a:schemeClr val="accent1"/>
                </a:solidFill>
              </a:rPr>
              <a:t>SCENE 4 OF 8</a:t>
            </a:r>
            <a:endParaRPr lang="en-US" sz="1000" dirty="0"/>
          </a:p>
        </p:txBody>
      </p:sp>
      <p:sp>
        <p:nvSpPr>
          <p:cNvPr id="5" name="Text 0"/>
          <p:cNvSpPr/>
          <p:nvPr>
            <p:ph idx="100" type="title" hasCustomPrompt="1"/>
          </p:nvPr>
        </p:nvSpPr>
        <p:spPr>
          <a:xfrm>
            <a:off x="457200" y="548640"/>
            <a:ext cx="5486400" cy="384048"/>
          </a:xfrm>
          <a:prstGeom prst="rect">
            <a:avLst/>
          </a:prstGeom>
          <a:noFill/>
          <a:ln/>
        </p:spPr>
        <p:txBody>
          <a:bodyPr wrap="square" lIns="0" tIns="0" rIns="0" bIns="0" rtlCol="0" anchor="ctr"/>
          <a:lstStyle/>
          <a:p>
            <a:pPr algn="l" indent="0" marL="0">
              <a:buNone/>
            </a:pPr>
            <a:r>
              <a:rPr lang="en-US" sz="2000" b="1" dirty="0">
                <a:solidFill>
                  <a:schemeClr val="bg1"/>
                </a:solidFill>
                <a:latin typeface="Cambria" pitchFamily="34" charset="0"/>
                <a:ea typeface="Cambria" pitchFamily="34" charset="-122"/>
                <a:cs typeface="Cambria" pitchFamily="34" charset="-120"/>
              </a:rPr>
              <a:t>The Keeper's Logbook</a:t>
            </a:r>
            <a:endParaRPr lang="en-US" sz="2000" dirty="0"/>
          </a:p>
        </p:txBody>
      </p:sp>
      <p:sp>
        <p:nvSpPr>
          <p:cNvPr id="6" name="story-band"/>
          <p:cNvSpPr/>
          <p:nvPr/>
        </p:nvSpPr>
        <p:spPr>
          <a:xfrm>
            <a:off x="0" y="2971800"/>
            <a:ext cx="9144000" cy="2171700"/>
          </a:xfrm>
          <a:prstGeom prst="rect">
            <a:avLst/>
          </a:prstGeom>
          <a:solidFill>
            <a:schemeClr val="tx1">
              <a:alpha val="85000"/>
            </a:schemeClr>
          </a:solidFill>
          <a:ln w="12700">
            <a:solidFill>
              <a:schemeClr val="tx1">
                <a:alpha val="85000"/>
              </a:schemeClr>
            </a:solidFill>
            <a:prstDash val="solid"/>
          </a:ln>
        </p:spPr>
      </p:sp>
      <p:sp>
        <p:nvSpPr>
          <p:cNvPr id="7" name="Text 0"/>
          <p:cNvSpPr/>
          <p:nvPr>
            <p:ph idx="101" type="body" hasCustomPrompt="1"/>
          </p:nvPr>
        </p:nvSpPr>
        <p:spPr>
          <a:xfrm>
            <a:off x="411480" y="3127248"/>
            <a:ext cx="8321040" cy="1463040"/>
          </a:xfrm>
          <a:prstGeom prst="rect">
            <a:avLst/>
          </a:prstGeom>
          <a:noFill/>
          <a:ln/>
        </p:spPr>
        <p:txBody>
          <a:bodyPr wrap="square" lIns="0" tIns="0" rIns="0" bIns="0" rtlCol="0" anchor="t"/>
          <a:lstStyle/>
          <a:p>
            <a:pPr algn="l" indent="0" marL="0">
              <a:spcAft>
                <a:spcPts val="300"/>
              </a:spcAft>
              <a:buNone/>
            </a:pPr>
            <a:r>
              <a:rPr lang="en-US" sz="1400" dirty="0">
                <a:solidFill>
                  <a:schemeClr val="bg1"/>
                </a:solidFill>
              </a:rPr>
              <a:t>Pop opened a thick leather </a:t>
            </a:r>
            <a:pPr algn="l" indent="0" marL="0">
              <a:spcAft>
                <a:spcPts val="300"/>
              </a:spcAft>
              <a:buNone/>
            </a:pPr>
            <a:r>
              <a:rPr lang="en-US" sz="1400" b="1" dirty="0">
                <a:solidFill>
                  <a:schemeClr val="accent1"/>
                </a:solidFill>
              </a:rPr>
              <a:t>logbook</a:t>
            </a:r>
            <a:pPr algn="l" indent="0" marL="0">
              <a:spcAft>
                <a:spcPts val="300"/>
              </a:spcAft>
              <a:buNone/>
            </a:pPr>
            <a:r>
              <a:rPr lang="en-US" sz="1400" dirty="0">
                <a:solidFill>
                  <a:schemeClr val="bg1"/>
                </a:solidFill>
              </a:rPr>
              <a:t>. Inside were tables of numbers and long strips divided into boxes.</a:t>
            </a:r>
            <a:endParaRPr lang="en-US" sz="1400" dirty="0"/>
          </a:p>
          <a:p>
            <a:pPr algn="l" indent="0" marL="0">
              <a:spcAft>
                <a:spcPts val="300"/>
              </a:spcAft>
              <a:buNone/>
            </a:pPr>
            <a:r>
              <a:rPr lang="en-US" sz="1400" dirty="0">
                <a:solidFill>
                  <a:schemeClr val="bg1"/>
                </a:solidFill>
              </a:rPr>
              <a:t>"When something works, I write down the pattern," he said. "This is a </a:t>
            </a:r>
            <a:pPr algn="l" indent="0" marL="0">
              <a:spcAft>
                <a:spcPts val="300"/>
              </a:spcAft>
              <a:buNone/>
            </a:pPr>
            <a:r>
              <a:rPr lang="en-US" sz="1400" b="1" dirty="0">
                <a:solidFill>
                  <a:schemeClr val="accent1"/>
                </a:solidFill>
              </a:rPr>
              <a:t>ratio table</a:t>
            </a:r>
            <a:pPr algn="l" indent="0" marL="0">
              <a:spcAft>
                <a:spcPts val="300"/>
              </a:spcAft>
              <a:buNone/>
            </a:pPr>
            <a:r>
              <a:rPr lang="en-US" sz="1400" dirty="0">
                <a:solidFill>
                  <a:schemeClr val="bg1"/>
                </a:solidFill>
              </a:rPr>
              <a:t>. Every column follows the same pattern. 2 and 3, then 4 and 6, then 6 and 9."</a:t>
            </a:r>
            <a:endParaRPr lang="en-US" sz="1400" dirty="0"/>
          </a:p>
          <a:p>
            <a:pPr algn="l" indent="0" marL="0">
              <a:spcAft>
                <a:spcPts val="300"/>
              </a:spcAft>
              <a:buNone/>
            </a:pPr>
            <a:r>
              <a:rPr lang="en-US" sz="1400" dirty="0">
                <a:solidFill>
                  <a:schemeClr val="bg1"/>
                </a:solidFill>
              </a:rPr>
              <a:t>"Those are </a:t>
            </a:r>
            <a:pPr algn="l" indent="0" marL="0">
              <a:spcAft>
                <a:spcPts val="300"/>
              </a:spcAft>
              <a:buNone/>
            </a:pPr>
            <a:r>
              <a:rPr lang="en-US" sz="1400" b="1" dirty="0">
                <a:solidFill>
                  <a:schemeClr val="accent1"/>
                </a:solidFill>
              </a:rPr>
              <a:t>equivalent ratios</a:t>
            </a:r>
            <a:pPr algn="l" indent="0" marL="0">
              <a:spcAft>
                <a:spcPts val="300"/>
              </a:spcAft>
              <a:buNone/>
            </a:pPr>
            <a:r>
              <a:rPr lang="en-US" sz="1400" dirty="0">
                <a:solidFill>
                  <a:schemeClr val="bg1"/>
                </a:solidFill>
              </a:rPr>
              <a:t>," Mira said. "Same pattern, bigger numbers."</a:t>
            </a:r>
            <a:endParaRPr lang="en-US" sz="1400" dirty="0"/>
          </a:p>
          <a:p>
            <a:pPr algn="l" indent="0" marL="0">
              <a:spcAft>
                <a:spcPts val="300"/>
              </a:spcAft>
              <a:buNone/>
            </a:pPr>
            <a:r>
              <a:rPr lang="en-US" sz="1400" dirty="0">
                <a:solidFill>
                  <a:schemeClr val="bg1"/>
                </a:solidFill>
              </a:rPr>
              <a:t>"Right. You multiply both numbers by the same amount. Never just add."</a:t>
            </a:r>
            <a:endParaRPr lang="en-US" sz="1400" dirty="0"/>
          </a:p>
        </p:txBody>
      </p:sp>
      <p:sp>
        <p:nvSpPr>
          <p:cNvPr id="8" name="scene-question"/>
          <p:cNvSpPr txBox="1"/>
          <p:nvPr/>
        </p:nvSpPr>
        <p:spPr>
          <a:xfrm>
            <a:off x="411480" y="4645152"/>
            <a:ext cx="8321040" cy="347472"/>
          </a:xfrm>
          <a:prstGeom prst="rect">
            <a:avLst/>
          </a:prstGeom>
          <a:noFill/>
          <a:ln/>
        </p:spPr>
        <p:txBody>
          <a:bodyPr wrap="square" lIns="0" tIns="0" rIns="0" bIns="0" rtlCol="0" anchor="ctr"/>
          <a:lstStyle/>
          <a:p>
            <a:pPr indent="0" marL="0">
              <a:buNone/>
            </a:pPr>
            <a:r>
              <a:rPr lang="en-US" sz="1400" b="1" dirty="0">
                <a:solidFill>
                  <a:schemeClr val="accent1"/>
                </a:solidFill>
              </a:rPr>
              <a:t>Talk about it: </a:t>
            </a:r>
            <a:pPr indent="0" marL="0">
              <a:buNone/>
            </a:pPr>
            <a:r>
              <a:rPr lang="en-US" sz="1400" b="1" dirty="0">
                <a:solidFill>
                  <a:schemeClr val="bg1"/>
                </a:solidFill>
              </a:rPr>
              <a:t>Why does Pop say to multiply and never just add?</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scene-photo" descr="The Generator Room">    </p:cNvPr>
          <p:cNvPicPr>
            <a:picLocks noChangeAspect="1"/>
          </p:cNvPicPr>
          <p:nvPr/>
        </p:nvPicPr>
        <p:blipFill>
          <a:blip r:embed="rId1"/>
          <a:stretch>
            <a:fillRect/>
          </a:stretch>
        </p:blipFill>
        <p:spPr>
          <a:xfrm>
            <a:off x="0" y="0"/>
            <a:ext cx="9144000" cy="5143500"/>
          </a:xfrm>
          <a:prstGeom prst="rect">
            <a:avLst/>
          </a:prstGeom>
        </p:spPr>
      </p:pic>
      <p:sp>
        <p:nvSpPr>
          <p:cNvPr id="3" name="title-tag"/>
          <p:cNvSpPr/>
          <p:nvPr/>
        </p:nvSpPr>
        <p:spPr>
          <a:xfrm>
            <a:off x="274320" y="256032"/>
            <a:ext cx="2807208" cy="749808"/>
          </a:xfrm>
          <a:prstGeom prst="roundRect">
            <a:avLst>
              <a:gd name="adj" fmla="val 12195"/>
            </a:avLst>
          </a:prstGeom>
          <a:solidFill>
            <a:schemeClr val="tx1">
              <a:alpha val="85000"/>
            </a:schemeClr>
          </a:solidFill>
          <a:ln w="12700">
            <a:solidFill>
              <a:schemeClr val="tx1">
                <a:alpha val="85000"/>
              </a:schemeClr>
            </a:solidFill>
            <a:prstDash val="solid"/>
          </a:ln>
        </p:spPr>
      </p:sp>
      <p:sp>
        <p:nvSpPr>
          <p:cNvPr id="4" name="Text 1"/>
          <p:cNvSpPr txBox="1"/>
          <p:nvPr/>
        </p:nvSpPr>
        <p:spPr>
          <a:xfrm>
            <a:off x="457200" y="329184"/>
            <a:ext cx="2532888" cy="219456"/>
          </a:xfrm>
          <a:prstGeom prst="rect">
            <a:avLst/>
          </a:prstGeom>
          <a:noFill/>
          <a:ln/>
        </p:spPr>
        <p:txBody>
          <a:bodyPr wrap="square" lIns="0" tIns="0" rIns="0" bIns="0" rtlCol="0" anchor="ctr"/>
          <a:lstStyle/>
          <a:p>
            <a:pPr indent="0" marL="0">
              <a:buNone/>
            </a:pPr>
            <a:r>
              <a:rPr lang="en-US" sz="1000" b="1" spc="300" kern="0" dirty="0">
                <a:solidFill>
                  <a:schemeClr val="accent1"/>
                </a:solidFill>
              </a:rPr>
              <a:t>SCENE 5 OF 8</a:t>
            </a:r>
            <a:endParaRPr lang="en-US" sz="1000" dirty="0"/>
          </a:p>
        </p:txBody>
      </p:sp>
      <p:sp>
        <p:nvSpPr>
          <p:cNvPr id="5" name="Text 0"/>
          <p:cNvSpPr/>
          <p:nvPr>
            <p:ph idx="100" type="title" hasCustomPrompt="1"/>
          </p:nvPr>
        </p:nvSpPr>
        <p:spPr>
          <a:xfrm>
            <a:off x="457200" y="548640"/>
            <a:ext cx="5486400" cy="384048"/>
          </a:xfrm>
          <a:prstGeom prst="rect">
            <a:avLst/>
          </a:prstGeom>
          <a:noFill/>
          <a:ln/>
        </p:spPr>
        <p:txBody>
          <a:bodyPr wrap="square" lIns="0" tIns="0" rIns="0" bIns="0" rtlCol="0" anchor="ctr"/>
          <a:lstStyle/>
          <a:p>
            <a:pPr algn="l" indent="0" marL="0">
              <a:buNone/>
            </a:pPr>
            <a:r>
              <a:rPr lang="en-US" sz="2000" b="1" dirty="0">
                <a:solidFill>
                  <a:schemeClr val="bg1"/>
                </a:solidFill>
                <a:latin typeface="Cambria" pitchFamily="34" charset="0"/>
                <a:ea typeface="Cambria" pitchFamily="34" charset="-122"/>
                <a:cs typeface="Cambria" pitchFamily="34" charset="-120"/>
              </a:rPr>
              <a:t>The Generator Room</a:t>
            </a:r>
            <a:endParaRPr lang="en-US" sz="2000" dirty="0"/>
          </a:p>
        </p:txBody>
      </p:sp>
      <p:sp>
        <p:nvSpPr>
          <p:cNvPr id="6" name="story-band"/>
          <p:cNvSpPr/>
          <p:nvPr/>
        </p:nvSpPr>
        <p:spPr>
          <a:xfrm>
            <a:off x="0" y="2971800"/>
            <a:ext cx="9144000" cy="2171700"/>
          </a:xfrm>
          <a:prstGeom prst="rect">
            <a:avLst/>
          </a:prstGeom>
          <a:solidFill>
            <a:schemeClr val="tx1">
              <a:alpha val="85000"/>
            </a:schemeClr>
          </a:solidFill>
          <a:ln w="12700">
            <a:solidFill>
              <a:schemeClr val="tx1">
                <a:alpha val="85000"/>
              </a:schemeClr>
            </a:solidFill>
            <a:prstDash val="solid"/>
          </a:ln>
        </p:spPr>
      </p:sp>
      <p:sp>
        <p:nvSpPr>
          <p:cNvPr id="7" name="Text 0"/>
          <p:cNvSpPr/>
          <p:nvPr>
            <p:ph idx="101" type="body" hasCustomPrompt="1"/>
          </p:nvPr>
        </p:nvSpPr>
        <p:spPr>
          <a:xfrm>
            <a:off x="411480" y="3127248"/>
            <a:ext cx="8321040" cy="1463040"/>
          </a:xfrm>
          <a:prstGeom prst="rect">
            <a:avLst/>
          </a:prstGeom>
          <a:noFill/>
          <a:ln/>
        </p:spPr>
        <p:txBody>
          <a:bodyPr wrap="square" lIns="0" tIns="0" rIns="0" bIns="0" rtlCol="0" anchor="t"/>
          <a:lstStyle/>
          <a:p>
            <a:pPr algn="l" indent="0" marL="0">
              <a:spcAft>
                <a:spcPts val="300"/>
              </a:spcAft>
              <a:buNone/>
            </a:pPr>
            <a:r>
              <a:rPr lang="en-US" sz="1400" dirty="0">
                <a:solidFill>
                  <a:schemeClr val="bg1"/>
                </a:solidFill>
              </a:rPr>
              <a:t>Deep in the basement, a green iron generator hummed. Rows of power packs lined the shelf.</a:t>
            </a:r>
            <a:endParaRPr lang="en-US" sz="1400" dirty="0"/>
          </a:p>
          <a:p>
            <a:pPr algn="l" indent="0" marL="0">
              <a:spcAft>
                <a:spcPts val="300"/>
              </a:spcAft>
              <a:buNone/>
            </a:pPr>
            <a:r>
              <a:rPr lang="en-US" sz="1400" dirty="0">
                <a:solidFill>
                  <a:schemeClr val="bg1"/>
                </a:solidFill>
              </a:rPr>
              <a:t>"The generator turns power packs into flashes of light," Pop said. "Each pack gives the same number of flashes, so packs and flashes always stay in the same ratio."</a:t>
            </a:r>
            <a:endParaRPr lang="en-US" sz="1400" dirty="0"/>
          </a:p>
          <a:p>
            <a:pPr algn="l" indent="0" marL="0">
              <a:spcAft>
                <a:spcPts val="300"/>
              </a:spcAft>
              <a:buNone/>
            </a:pPr>
            <a:r>
              <a:rPr lang="en-US" sz="1400" dirty="0">
                <a:solidFill>
                  <a:schemeClr val="bg1"/>
                </a:solidFill>
              </a:rPr>
              <a:t>Mira looked at the logbook. "So if you know how many flashes a few packs make, you can find it for any number of packs?"</a:t>
            </a:r>
            <a:endParaRPr lang="en-US" sz="1400" dirty="0"/>
          </a:p>
          <a:p>
            <a:pPr algn="l" indent="0" marL="0">
              <a:spcAft>
                <a:spcPts val="300"/>
              </a:spcAft>
              <a:buNone/>
            </a:pPr>
            <a:r>
              <a:rPr lang="en-US" sz="1400" dirty="0">
                <a:solidFill>
                  <a:schemeClr val="bg1"/>
                </a:solidFill>
              </a:rPr>
              <a:t>Pop tapped the ratio table. "That's what this is for."</a:t>
            </a:r>
            <a:endParaRPr lang="en-US" sz="1400" dirty="0"/>
          </a:p>
        </p:txBody>
      </p:sp>
      <p:sp>
        <p:nvSpPr>
          <p:cNvPr id="8" name="scene-question"/>
          <p:cNvSpPr txBox="1"/>
          <p:nvPr/>
        </p:nvSpPr>
        <p:spPr>
          <a:xfrm>
            <a:off x="411480" y="4645152"/>
            <a:ext cx="8321040" cy="347472"/>
          </a:xfrm>
          <a:prstGeom prst="rect">
            <a:avLst/>
          </a:prstGeom>
          <a:noFill/>
          <a:ln/>
        </p:spPr>
        <p:txBody>
          <a:bodyPr wrap="square" lIns="0" tIns="0" rIns="0" bIns="0" rtlCol="0" anchor="ctr"/>
          <a:lstStyle/>
          <a:p>
            <a:pPr indent="0" marL="0">
              <a:buNone/>
            </a:pPr>
            <a:r>
              <a:rPr lang="en-US" sz="1400" b="1" dirty="0">
                <a:solidFill>
                  <a:schemeClr val="accent1"/>
                </a:solidFill>
              </a:rPr>
              <a:t>Talk about it: </a:t>
            </a:r>
            <a:pPr indent="0" marL="0">
              <a:buNone/>
            </a:pPr>
            <a:r>
              <a:rPr lang="en-US" sz="1400" b="1" dirty="0">
                <a:solidFill>
                  <a:schemeClr val="bg1"/>
                </a:solidFill>
              </a:rPr>
              <a:t>If packs and flashes stay in the same ratio, how could a ratio table help you?</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scene-photo" descr="The Radio Room">    </p:cNvPr>
          <p:cNvPicPr>
            <a:picLocks noChangeAspect="1"/>
          </p:cNvPicPr>
          <p:nvPr/>
        </p:nvPicPr>
        <p:blipFill>
          <a:blip r:embed="rId1"/>
          <a:stretch>
            <a:fillRect/>
          </a:stretch>
        </p:blipFill>
        <p:spPr>
          <a:xfrm>
            <a:off x="0" y="0"/>
            <a:ext cx="9144000" cy="5143500"/>
          </a:xfrm>
          <a:prstGeom prst="rect">
            <a:avLst/>
          </a:prstGeom>
        </p:spPr>
      </p:pic>
      <p:sp>
        <p:nvSpPr>
          <p:cNvPr id="3" name="title-tag"/>
          <p:cNvSpPr/>
          <p:nvPr/>
        </p:nvSpPr>
        <p:spPr>
          <a:xfrm>
            <a:off x="274320" y="256032"/>
            <a:ext cx="2377440" cy="749808"/>
          </a:xfrm>
          <a:prstGeom prst="roundRect">
            <a:avLst>
              <a:gd name="adj" fmla="val 12195"/>
            </a:avLst>
          </a:prstGeom>
          <a:solidFill>
            <a:schemeClr val="tx1">
              <a:alpha val="85000"/>
            </a:schemeClr>
          </a:solidFill>
          <a:ln w="12700">
            <a:solidFill>
              <a:schemeClr val="tx1">
                <a:alpha val="85000"/>
              </a:schemeClr>
            </a:solidFill>
            <a:prstDash val="solid"/>
          </a:ln>
        </p:spPr>
      </p:sp>
      <p:sp>
        <p:nvSpPr>
          <p:cNvPr id="4" name="Text 1"/>
          <p:cNvSpPr txBox="1"/>
          <p:nvPr/>
        </p:nvSpPr>
        <p:spPr>
          <a:xfrm>
            <a:off x="457200" y="329184"/>
            <a:ext cx="2103120" cy="219456"/>
          </a:xfrm>
          <a:prstGeom prst="rect">
            <a:avLst/>
          </a:prstGeom>
          <a:noFill/>
          <a:ln/>
        </p:spPr>
        <p:txBody>
          <a:bodyPr wrap="square" lIns="0" tIns="0" rIns="0" bIns="0" rtlCol="0" anchor="ctr"/>
          <a:lstStyle/>
          <a:p>
            <a:pPr indent="0" marL="0">
              <a:buNone/>
            </a:pPr>
            <a:r>
              <a:rPr lang="en-US" sz="1000" b="1" spc="300" kern="0" dirty="0">
                <a:solidFill>
                  <a:schemeClr val="accent1"/>
                </a:solidFill>
              </a:rPr>
              <a:t>SCENE 6 OF 8</a:t>
            </a:r>
            <a:endParaRPr lang="en-US" sz="1000" dirty="0"/>
          </a:p>
        </p:txBody>
      </p:sp>
      <p:sp>
        <p:nvSpPr>
          <p:cNvPr id="5" name="Text 0"/>
          <p:cNvSpPr/>
          <p:nvPr>
            <p:ph idx="100" type="title" hasCustomPrompt="1"/>
          </p:nvPr>
        </p:nvSpPr>
        <p:spPr>
          <a:xfrm>
            <a:off x="457200" y="548640"/>
            <a:ext cx="5486400" cy="384048"/>
          </a:xfrm>
          <a:prstGeom prst="rect">
            <a:avLst/>
          </a:prstGeom>
          <a:noFill/>
          <a:ln/>
        </p:spPr>
        <p:txBody>
          <a:bodyPr wrap="square" lIns="0" tIns="0" rIns="0" bIns="0" rtlCol="0" anchor="ctr"/>
          <a:lstStyle/>
          <a:p>
            <a:pPr algn="l" indent="0" marL="0">
              <a:buNone/>
            </a:pPr>
            <a:r>
              <a:rPr lang="en-US" sz="2000" b="1" dirty="0">
                <a:solidFill>
                  <a:schemeClr val="bg1"/>
                </a:solidFill>
                <a:latin typeface="Cambria" pitchFamily="34" charset="0"/>
                <a:ea typeface="Cambria" pitchFamily="34" charset="-122"/>
                <a:cs typeface="Cambria" pitchFamily="34" charset="-120"/>
              </a:rPr>
              <a:t>The Radio Room</a:t>
            </a:r>
            <a:endParaRPr lang="en-US" sz="2000" dirty="0"/>
          </a:p>
        </p:txBody>
      </p:sp>
      <p:sp>
        <p:nvSpPr>
          <p:cNvPr id="6" name="story-band"/>
          <p:cNvSpPr/>
          <p:nvPr/>
        </p:nvSpPr>
        <p:spPr>
          <a:xfrm>
            <a:off x="0" y="2971800"/>
            <a:ext cx="9144000" cy="2171700"/>
          </a:xfrm>
          <a:prstGeom prst="rect">
            <a:avLst/>
          </a:prstGeom>
          <a:solidFill>
            <a:schemeClr val="tx1">
              <a:alpha val="85000"/>
            </a:schemeClr>
          </a:solidFill>
          <a:ln w="12700">
            <a:solidFill>
              <a:schemeClr val="tx1">
                <a:alpha val="85000"/>
              </a:schemeClr>
            </a:solidFill>
            <a:prstDash val="solid"/>
          </a:ln>
        </p:spPr>
      </p:sp>
      <p:sp>
        <p:nvSpPr>
          <p:cNvPr id="7" name="Text 0"/>
          <p:cNvSpPr/>
          <p:nvPr>
            <p:ph idx="101" type="body" hasCustomPrompt="1"/>
          </p:nvPr>
        </p:nvSpPr>
        <p:spPr>
          <a:xfrm>
            <a:off x="411480" y="3127248"/>
            <a:ext cx="8321040" cy="1463040"/>
          </a:xfrm>
          <a:prstGeom prst="rect">
            <a:avLst/>
          </a:prstGeom>
          <a:noFill/>
          <a:ln/>
        </p:spPr>
        <p:txBody>
          <a:bodyPr wrap="square" lIns="0" tIns="0" rIns="0" bIns="0" rtlCol="0" anchor="t"/>
          <a:lstStyle/>
          <a:p>
            <a:pPr algn="l" indent="0" marL="0">
              <a:spcAft>
                <a:spcPts val="300"/>
              </a:spcAft>
              <a:buNone/>
            </a:pPr>
            <a:r>
              <a:rPr lang="en-US" sz="1400" dirty="0">
                <a:solidFill>
                  <a:schemeClr val="bg1"/>
                </a:solidFill>
              </a:rPr>
              <a:t>Halfway up the tower, an old radio sat by the window. It sent messages in steady beeps.</a:t>
            </a:r>
            <a:endParaRPr lang="en-US" sz="1400" dirty="0"/>
          </a:p>
          <a:p>
            <a:pPr algn="l" indent="0" marL="0">
              <a:spcAft>
                <a:spcPts val="300"/>
              </a:spcAft>
              <a:buNone/>
            </a:pPr>
            <a:r>
              <a:rPr lang="en-US" sz="1400" dirty="0">
                <a:solidFill>
                  <a:schemeClr val="bg1"/>
                </a:solidFill>
              </a:rPr>
              <a:t>"Beeps per minute," Pop said. "That's a </a:t>
            </a:r>
            <a:pPr algn="l" indent="0" marL="0">
              <a:spcAft>
                <a:spcPts val="300"/>
              </a:spcAft>
              <a:buNone/>
            </a:pPr>
            <a:r>
              <a:rPr lang="en-US" sz="1400" b="1" dirty="0">
                <a:solidFill>
                  <a:schemeClr val="accent1"/>
                </a:solidFill>
              </a:rPr>
              <a:t>rate</a:t>
            </a:r>
            <a:pPr algn="l" indent="0" marL="0">
              <a:spcAft>
                <a:spcPts val="300"/>
              </a:spcAft>
              <a:buNone/>
            </a:pPr>
            <a:r>
              <a:rPr lang="en-US" sz="1400" dirty="0">
                <a:solidFill>
                  <a:schemeClr val="bg1"/>
                </a:solidFill>
              </a:rPr>
              <a:t>: it compares two different things, beeps and minutes. And the beeps in just one minute is the </a:t>
            </a:r>
            <a:pPr algn="l" indent="0" marL="0">
              <a:spcAft>
                <a:spcPts val="300"/>
              </a:spcAft>
              <a:buNone/>
            </a:pPr>
            <a:r>
              <a:rPr lang="en-US" sz="1400" b="1" dirty="0">
                <a:solidFill>
                  <a:schemeClr val="accent1"/>
                </a:solidFill>
              </a:rPr>
              <a:t>unit rate</a:t>
            </a:r>
            <a:pPr algn="l" indent="0" marL="0">
              <a:spcAft>
                <a:spcPts val="300"/>
              </a:spcAft>
              <a:buNone/>
            </a:pPr>
            <a:r>
              <a:rPr lang="en-US" sz="1400" dirty="0">
                <a:solidFill>
                  <a:schemeClr val="bg1"/>
                </a:solidFill>
              </a:rPr>
              <a:t>."</a:t>
            </a:r>
            <a:endParaRPr lang="en-US" sz="1400" dirty="0"/>
          </a:p>
          <a:p>
            <a:pPr algn="l" indent="0" marL="0">
              <a:spcAft>
                <a:spcPts val="300"/>
              </a:spcAft>
              <a:buNone/>
            </a:pPr>
            <a:r>
              <a:rPr lang="en-US" sz="1400" dirty="0">
                <a:solidFill>
                  <a:schemeClr val="bg1"/>
                </a:solidFill>
              </a:rPr>
              <a:t>He sketched two lines on a scrap of paper, minutes on top and beeps below, with matching marks. "A </a:t>
            </a:r>
            <a:pPr algn="l" indent="0" marL="0">
              <a:spcAft>
                <a:spcPts val="300"/>
              </a:spcAft>
              <a:buNone/>
            </a:pPr>
            <a:r>
              <a:rPr lang="en-US" sz="1400" b="1" dirty="0">
                <a:solidFill>
                  <a:schemeClr val="accent1"/>
                </a:solidFill>
              </a:rPr>
              <a:t>double number line</a:t>
            </a:r>
            <a:pPr algn="l" indent="0" marL="0">
              <a:spcAft>
                <a:spcPts val="300"/>
              </a:spcAft>
              <a:buNone/>
            </a:pPr>
            <a:r>
              <a:rPr lang="en-US" sz="1400" dirty="0">
                <a:solidFill>
                  <a:schemeClr val="bg1"/>
                </a:solidFill>
              </a:rPr>
              <a:t>. Once you know the unit rate, you can tell how long any message will take."</a:t>
            </a:r>
            <a:endParaRPr lang="en-US" sz="1400" dirty="0"/>
          </a:p>
        </p:txBody>
      </p:sp>
      <p:sp>
        <p:nvSpPr>
          <p:cNvPr id="8" name="scene-question"/>
          <p:cNvSpPr txBox="1"/>
          <p:nvPr/>
        </p:nvSpPr>
        <p:spPr>
          <a:xfrm>
            <a:off x="411480" y="4645152"/>
            <a:ext cx="8321040" cy="347472"/>
          </a:xfrm>
          <a:prstGeom prst="rect">
            <a:avLst/>
          </a:prstGeom>
          <a:noFill/>
          <a:ln/>
        </p:spPr>
        <p:txBody>
          <a:bodyPr wrap="square" lIns="0" tIns="0" rIns="0" bIns="0" rtlCol="0" anchor="ctr"/>
          <a:lstStyle/>
          <a:p>
            <a:pPr indent="0" marL="0">
              <a:buNone/>
            </a:pPr>
            <a:r>
              <a:rPr lang="en-US" sz="1400" b="1" dirty="0">
                <a:solidFill>
                  <a:schemeClr val="accent1"/>
                </a:solidFill>
              </a:rPr>
              <a:t>Talk about it: </a:t>
            </a:r>
            <a:pPr indent="0" marL="0">
              <a:buNone/>
            </a:pPr>
            <a:r>
              <a:rPr lang="en-US" sz="1400" b="1" dirty="0">
                <a:solidFill>
                  <a:schemeClr val="bg1"/>
                </a:solidFill>
              </a:rPr>
              <a:t>Why is the unit rate so useful?</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scene-photo" descr="The Storm">    </p:cNvPr>
          <p:cNvPicPr>
            <a:picLocks noChangeAspect="1"/>
          </p:cNvPicPr>
          <p:nvPr/>
        </p:nvPicPr>
        <p:blipFill>
          <a:blip r:embed="rId1"/>
          <a:stretch>
            <a:fillRect/>
          </a:stretch>
        </p:blipFill>
        <p:spPr>
          <a:xfrm>
            <a:off x="0" y="0"/>
            <a:ext cx="9144000" cy="5143500"/>
          </a:xfrm>
          <a:prstGeom prst="rect">
            <a:avLst/>
          </a:prstGeom>
        </p:spPr>
      </p:pic>
      <p:sp>
        <p:nvSpPr>
          <p:cNvPr id="3" name="title-tag"/>
          <p:cNvSpPr/>
          <p:nvPr/>
        </p:nvSpPr>
        <p:spPr>
          <a:xfrm>
            <a:off x="274320" y="256032"/>
            <a:ext cx="2377440" cy="749808"/>
          </a:xfrm>
          <a:prstGeom prst="roundRect">
            <a:avLst>
              <a:gd name="adj" fmla="val 12195"/>
            </a:avLst>
          </a:prstGeom>
          <a:solidFill>
            <a:schemeClr val="tx1">
              <a:alpha val="85000"/>
            </a:schemeClr>
          </a:solidFill>
          <a:ln w="12700">
            <a:solidFill>
              <a:schemeClr val="tx1">
                <a:alpha val="85000"/>
              </a:schemeClr>
            </a:solidFill>
            <a:prstDash val="solid"/>
          </a:ln>
        </p:spPr>
      </p:sp>
      <p:sp>
        <p:nvSpPr>
          <p:cNvPr id="4" name="Text 1"/>
          <p:cNvSpPr txBox="1"/>
          <p:nvPr/>
        </p:nvSpPr>
        <p:spPr>
          <a:xfrm>
            <a:off x="457200" y="329184"/>
            <a:ext cx="2103120" cy="219456"/>
          </a:xfrm>
          <a:prstGeom prst="rect">
            <a:avLst/>
          </a:prstGeom>
          <a:noFill/>
          <a:ln/>
        </p:spPr>
        <p:txBody>
          <a:bodyPr wrap="square" lIns="0" tIns="0" rIns="0" bIns="0" rtlCol="0" anchor="ctr"/>
          <a:lstStyle/>
          <a:p>
            <a:pPr indent="0" marL="0">
              <a:buNone/>
            </a:pPr>
            <a:r>
              <a:rPr lang="en-US" sz="1000" b="1" spc="300" kern="0" dirty="0">
                <a:solidFill>
                  <a:schemeClr val="accent1"/>
                </a:solidFill>
              </a:rPr>
              <a:t>SCENE 7 OF 8</a:t>
            </a:r>
            <a:endParaRPr lang="en-US" sz="1000" dirty="0"/>
          </a:p>
        </p:txBody>
      </p:sp>
      <p:sp>
        <p:nvSpPr>
          <p:cNvPr id="5" name="Text 0"/>
          <p:cNvSpPr/>
          <p:nvPr>
            <p:ph idx="100" type="title" hasCustomPrompt="1"/>
          </p:nvPr>
        </p:nvSpPr>
        <p:spPr>
          <a:xfrm>
            <a:off x="457200" y="548640"/>
            <a:ext cx="5486400" cy="384048"/>
          </a:xfrm>
          <a:prstGeom prst="rect">
            <a:avLst/>
          </a:prstGeom>
          <a:noFill/>
          <a:ln/>
        </p:spPr>
        <p:txBody>
          <a:bodyPr wrap="square" lIns="0" tIns="0" rIns="0" bIns="0" rtlCol="0" anchor="ctr"/>
          <a:lstStyle/>
          <a:p>
            <a:pPr algn="l" indent="0" marL="0">
              <a:buNone/>
            </a:pPr>
            <a:r>
              <a:rPr lang="en-US" sz="2000" b="1" dirty="0">
                <a:solidFill>
                  <a:schemeClr val="bg1"/>
                </a:solidFill>
                <a:latin typeface="Cambria" pitchFamily="34" charset="0"/>
                <a:ea typeface="Cambria" pitchFamily="34" charset="-122"/>
                <a:cs typeface="Cambria" pitchFamily="34" charset="-120"/>
              </a:rPr>
              <a:t>The Storm</a:t>
            </a:r>
            <a:endParaRPr lang="en-US" sz="2000" dirty="0"/>
          </a:p>
        </p:txBody>
      </p:sp>
      <p:sp>
        <p:nvSpPr>
          <p:cNvPr id="6" name="story-band"/>
          <p:cNvSpPr/>
          <p:nvPr/>
        </p:nvSpPr>
        <p:spPr>
          <a:xfrm>
            <a:off x="0" y="2971800"/>
            <a:ext cx="9144000" cy="2171700"/>
          </a:xfrm>
          <a:prstGeom prst="rect">
            <a:avLst/>
          </a:prstGeom>
          <a:solidFill>
            <a:schemeClr val="tx1">
              <a:alpha val="85000"/>
            </a:schemeClr>
          </a:solidFill>
          <a:ln w="12700">
            <a:solidFill>
              <a:schemeClr val="tx1">
                <a:alpha val="85000"/>
              </a:schemeClr>
            </a:solidFill>
            <a:prstDash val="solid"/>
          </a:ln>
        </p:spPr>
      </p:sp>
      <p:sp>
        <p:nvSpPr>
          <p:cNvPr id="7" name="Text 0"/>
          <p:cNvSpPr/>
          <p:nvPr>
            <p:ph idx="101" type="body" hasCustomPrompt="1"/>
          </p:nvPr>
        </p:nvSpPr>
        <p:spPr>
          <a:xfrm>
            <a:off x="411480" y="3127248"/>
            <a:ext cx="8321040" cy="1463040"/>
          </a:xfrm>
          <a:prstGeom prst="rect">
            <a:avLst/>
          </a:prstGeom>
          <a:noFill/>
          <a:ln/>
        </p:spPr>
        <p:txBody>
          <a:bodyPr wrap="square" lIns="0" tIns="0" rIns="0" bIns="0" rtlCol="0" anchor="t"/>
          <a:lstStyle/>
          <a:p>
            <a:pPr algn="l" indent="0" marL="0">
              <a:spcAft>
                <a:spcPts val="300"/>
              </a:spcAft>
              <a:buNone/>
            </a:pPr>
            <a:r>
              <a:rPr lang="en-US" sz="1400" dirty="0">
                <a:solidFill>
                  <a:schemeClr val="bg1"/>
                </a:solidFill>
              </a:rPr>
              <a:t>That night, the storm arrived. Rain hammered the glass. Then lightning cracked so close that the whole tower shook.</a:t>
            </a:r>
            <a:endParaRPr lang="en-US" sz="1400" dirty="0"/>
          </a:p>
          <a:p>
            <a:pPr algn="l" indent="0" marL="0">
              <a:spcAft>
                <a:spcPts val="300"/>
              </a:spcAft>
              <a:buNone/>
            </a:pPr>
            <a:r>
              <a:rPr lang="en-US" sz="1400" dirty="0">
                <a:solidFill>
                  <a:schemeClr val="bg1"/>
                </a:solidFill>
              </a:rPr>
              <a:t>The light went out.</a:t>
            </a:r>
            <a:endParaRPr lang="en-US" sz="1400" dirty="0"/>
          </a:p>
          <a:p>
            <a:pPr algn="l" indent="0" marL="0">
              <a:spcAft>
                <a:spcPts val="300"/>
              </a:spcAft>
              <a:buNone/>
            </a:pPr>
            <a:r>
              <a:rPr lang="en-US" sz="1400" dirty="0">
                <a:solidFill>
                  <a:schemeClr val="bg1"/>
                </a:solidFill>
              </a:rPr>
              <a:t>The radio crackled. It was Pop, who had gone to help at the harbor. "Mira! The rescue boat </a:t>
            </a:r>
            <a:pPr algn="l" indent="0" marL="0">
              <a:spcAft>
                <a:spcPts val="300"/>
              </a:spcAft>
              <a:buNone/>
            </a:pPr>
            <a:r>
              <a:rPr lang="en-US" sz="1400" i="1" dirty="0">
                <a:solidFill>
                  <a:schemeClr val="bg1"/>
                </a:solidFill>
              </a:rPr>
              <a:t>Sea Wren</a:t>
            </a:r>
            <a:pPr algn="l" indent="0" marL="0">
              <a:spcAft>
                <a:spcPts val="300"/>
              </a:spcAft>
              <a:buNone/>
            </a:pPr>
            <a:r>
              <a:rPr lang="en-US" sz="1400" dirty="0">
                <a:solidFill>
                  <a:schemeClr val="bg1"/>
                </a:solidFill>
              </a:rPr>
              <a:t> is heading for Gull Point, and they can't see the reef. The lens is cracked, the generator is down, and the radio needs a new message. I can't get back in time."</a:t>
            </a:r>
            <a:endParaRPr lang="en-US" sz="1400" dirty="0"/>
          </a:p>
        </p:txBody>
      </p:sp>
      <p:sp>
        <p:nvSpPr>
          <p:cNvPr id="8" name="scene-question"/>
          <p:cNvSpPr txBox="1"/>
          <p:nvPr/>
        </p:nvSpPr>
        <p:spPr>
          <a:xfrm>
            <a:off x="411480" y="4645152"/>
            <a:ext cx="8321040" cy="347472"/>
          </a:xfrm>
          <a:prstGeom prst="rect">
            <a:avLst/>
          </a:prstGeom>
          <a:noFill/>
          <a:ln/>
        </p:spPr>
        <p:txBody>
          <a:bodyPr wrap="square" lIns="0" tIns="0" rIns="0" bIns="0" rtlCol="0" anchor="ctr"/>
          <a:lstStyle/>
          <a:p>
            <a:pPr indent="0" marL="0">
              <a:buNone/>
            </a:pPr>
            <a:r>
              <a:rPr lang="en-US" sz="1400" b="1" dirty="0">
                <a:solidFill>
                  <a:schemeClr val="accent1"/>
                </a:solidFill>
              </a:rPr>
              <a:t>Talk about it: </a:t>
            </a:r>
            <a:pPr indent="0" marL="0">
              <a:buNone/>
            </a:pPr>
            <a:r>
              <a:rPr lang="en-US" sz="1400" b="1" dirty="0">
                <a:solidFill>
                  <a:schemeClr val="bg1"/>
                </a:solidFill>
              </a:rPr>
              <a:t>What three things are broken? What does the Sea Wren need?</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scene-photo" descr="Mira's Crew">    </p:cNvPr>
          <p:cNvPicPr>
            <a:picLocks noChangeAspect="1"/>
          </p:cNvPicPr>
          <p:nvPr/>
        </p:nvPicPr>
        <p:blipFill>
          <a:blip r:embed="rId1"/>
          <a:stretch>
            <a:fillRect/>
          </a:stretch>
        </p:blipFill>
        <p:spPr>
          <a:xfrm>
            <a:off x="0" y="0"/>
            <a:ext cx="9144000" cy="5143500"/>
          </a:xfrm>
          <a:prstGeom prst="rect">
            <a:avLst/>
          </a:prstGeom>
        </p:spPr>
      </p:pic>
      <p:sp>
        <p:nvSpPr>
          <p:cNvPr id="3" name="title-tag"/>
          <p:cNvSpPr/>
          <p:nvPr/>
        </p:nvSpPr>
        <p:spPr>
          <a:xfrm>
            <a:off x="274320" y="256032"/>
            <a:ext cx="2377440" cy="749808"/>
          </a:xfrm>
          <a:prstGeom prst="roundRect">
            <a:avLst>
              <a:gd name="adj" fmla="val 12195"/>
            </a:avLst>
          </a:prstGeom>
          <a:solidFill>
            <a:schemeClr val="tx1">
              <a:alpha val="85000"/>
            </a:schemeClr>
          </a:solidFill>
          <a:ln w="12700">
            <a:solidFill>
              <a:schemeClr val="tx1">
                <a:alpha val="85000"/>
              </a:schemeClr>
            </a:solidFill>
            <a:prstDash val="solid"/>
          </a:ln>
        </p:spPr>
      </p:sp>
      <p:sp>
        <p:nvSpPr>
          <p:cNvPr id="4" name="Text 1"/>
          <p:cNvSpPr txBox="1"/>
          <p:nvPr/>
        </p:nvSpPr>
        <p:spPr>
          <a:xfrm>
            <a:off x="457200" y="329184"/>
            <a:ext cx="2103120" cy="219456"/>
          </a:xfrm>
          <a:prstGeom prst="rect">
            <a:avLst/>
          </a:prstGeom>
          <a:noFill/>
          <a:ln/>
        </p:spPr>
        <p:txBody>
          <a:bodyPr wrap="square" lIns="0" tIns="0" rIns="0" bIns="0" rtlCol="0" anchor="ctr"/>
          <a:lstStyle/>
          <a:p>
            <a:pPr indent="0" marL="0">
              <a:buNone/>
            </a:pPr>
            <a:r>
              <a:rPr lang="en-US" sz="1000" b="1" spc="300" kern="0" dirty="0">
                <a:solidFill>
                  <a:schemeClr val="accent1"/>
                </a:solidFill>
              </a:rPr>
              <a:t>SCENE 8 OF 8</a:t>
            </a:r>
            <a:endParaRPr lang="en-US" sz="1000" dirty="0"/>
          </a:p>
        </p:txBody>
      </p:sp>
      <p:sp>
        <p:nvSpPr>
          <p:cNvPr id="5" name="Text 0"/>
          <p:cNvSpPr/>
          <p:nvPr>
            <p:ph idx="100" type="title" hasCustomPrompt="1"/>
          </p:nvPr>
        </p:nvSpPr>
        <p:spPr>
          <a:xfrm>
            <a:off x="457200" y="548640"/>
            <a:ext cx="5486400" cy="384048"/>
          </a:xfrm>
          <a:prstGeom prst="rect">
            <a:avLst/>
          </a:prstGeom>
          <a:noFill/>
          <a:ln/>
        </p:spPr>
        <p:txBody>
          <a:bodyPr wrap="square" lIns="0" tIns="0" rIns="0" bIns="0" rtlCol="0" anchor="ctr"/>
          <a:lstStyle/>
          <a:p>
            <a:pPr algn="l" indent="0" marL="0">
              <a:buNone/>
            </a:pPr>
            <a:r>
              <a:rPr lang="en-US" sz="2000" b="1" dirty="0">
                <a:solidFill>
                  <a:schemeClr val="bg1"/>
                </a:solidFill>
                <a:latin typeface="Cambria" pitchFamily="34" charset="0"/>
                <a:ea typeface="Cambria" pitchFamily="34" charset="-122"/>
                <a:cs typeface="Cambria" pitchFamily="34" charset="-120"/>
              </a:rPr>
              <a:t>Mira's Crew</a:t>
            </a:r>
            <a:endParaRPr lang="en-US" sz="2000" dirty="0"/>
          </a:p>
        </p:txBody>
      </p:sp>
      <p:sp>
        <p:nvSpPr>
          <p:cNvPr id="6" name="story-band"/>
          <p:cNvSpPr/>
          <p:nvPr/>
        </p:nvSpPr>
        <p:spPr>
          <a:xfrm>
            <a:off x="0" y="2971800"/>
            <a:ext cx="9144000" cy="2171700"/>
          </a:xfrm>
          <a:prstGeom prst="rect">
            <a:avLst/>
          </a:prstGeom>
          <a:solidFill>
            <a:schemeClr val="tx1">
              <a:alpha val="85000"/>
            </a:schemeClr>
          </a:solidFill>
          <a:ln w="12700">
            <a:solidFill>
              <a:schemeClr val="tx1">
                <a:alpha val="85000"/>
              </a:schemeClr>
            </a:solidFill>
            <a:prstDash val="solid"/>
          </a:ln>
        </p:spPr>
      </p:sp>
      <p:sp>
        <p:nvSpPr>
          <p:cNvPr id="7" name="Text 0"/>
          <p:cNvSpPr/>
          <p:nvPr>
            <p:ph idx="101" type="body" hasCustomPrompt="1"/>
          </p:nvPr>
        </p:nvSpPr>
        <p:spPr>
          <a:xfrm>
            <a:off x="411480" y="3127248"/>
            <a:ext cx="8321040" cy="1463040"/>
          </a:xfrm>
          <a:prstGeom prst="rect">
            <a:avLst/>
          </a:prstGeom>
          <a:noFill/>
          <a:ln/>
        </p:spPr>
        <p:txBody>
          <a:bodyPr wrap="square" lIns="0" tIns="0" rIns="0" bIns="0" rtlCol="0" anchor="t"/>
          <a:lstStyle/>
          <a:p>
            <a:pPr algn="l" indent="0" marL="0">
              <a:spcAft>
                <a:spcPts val="300"/>
              </a:spcAft>
              <a:buNone/>
            </a:pPr>
            <a:r>
              <a:rPr lang="en-US" sz="1400" dirty="0">
                <a:solidFill>
                  <a:schemeClr val="bg1"/>
                </a:solidFill>
              </a:rPr>
              <a:t>Mira grabbed the logbook and a flashlight. Her hands were shaking, but she knew where to start.</a:t>
            </a:r>
            <a:endParaRPr lang="en-US" sz="1400" dirty="0"/>
          </a:p>
          <a:p>
            <a:pPr algn="l" indent="0" marL="0">
              <a:spcAft>
                <a:spcPts val="300"/>
              </a:spcAft>
              <a:buNone/>
            </a:pPr>
            <a:r>
              <a:rPr lang="en-US" sz="1400" dirty="0">
                <a:solidFill>
                  <a:schemeClr val="bg1"/>
                </a:solidFill>
              </a:rPr>
              <a:t>"Ratios," she whispered. "Everything in this lighthouse runs on ratios and rates. The lens, the generator, the radio."</a:t>
            </a:r>
            <a:endParaRPr lang="en-US" sz="1400" dirty="0"/>
          </a:p>
          <a:p>
            <a:pPr algn="l" indent="0" marL="0">
              <a:spcAft>
                <a:spcPts val="300"/>
              </a:spcAft>
              <a:buNone/>
            </a:pPr>
            <a:r>
              <a:rPr lang="en-US" sz="1400" dirty="0">
                <a:solidFill>
                  <a:schemeClr val="bg1"/>
                </a:solidFill>
              </a:rPr>
              <a:t>She looked around the dark room. She couldn't fix it alone. She needed a crew.</a:t>
            </a:r>
            <a:endParaRPr lang="en-US" sz="1400" dirty="0"/>
          </a:p>
          <a:p>
            <a:pPr algn="l" indent="0" marL="0">
              <a:spcAft>
                <a:spcPts val="300"/>
              </a:spcAft>
              <a:buNone/>
            </a:pPr>
            <a:r>
              <a:rPr lang="en-US" sz="1400" dirty="0">
                <a:solidFill>
                  <a:schemeClr val="bg1"/>
                </a:solidFill>
              </a:rPr>
              <a:t>That's where you come in.</a:t>
            </a:r>
            <a:endParaRPr lang="en-US" sz="1400" dirty="0"/>
          </a:p>
        </p:txBody>
      </p:sp>
      <p:sp>
        <p:nvSpPr>
          <p:cNvPr id="8" name="scene-question"/>
          <p:cNvSpPr txBox="1"/>
          <p:nvPr/>
        </p:nvSpPr>
        <p:spPr>
          <a:xfrm>
            <a:off x="411480" y="4645152"/>
            <a:ext cx="8321040" cy="347472"/>
          </a:xfrm>
          <a:prstGeom prst="rect">
            <a:avLst/>
          </a:prstGeom>
          <a:noFill/>
          <a:ln/>
        </p:spPr>
        <p:txBody>
          <a:bodyPr wrap="square" lIns="0" tIns="0" rIns="0" bIns="0" rtlCol="0" anchor="ctr"/>
          <a:lstStyle/>
          <a:p>
            <a:pPr indent="0" marL="0">
              <a:buNone/>
            </a:pPr>
            <a:r>
              <a:rPr lang="en-US" sz="1400" b="1" dirty="0">
                <a:solidFill>
                  <a:schemeClr val="accent1"/>
                </a:solidFill>
              </a:rPr>
              <a:t>Talk about it: </a:t>
            </a:r>
            <a:pPr indent="0" marL="0">
              <a:buNone/>
            </a:pPr>
            <a:r>
              <a:rPr lang="en-US" sz="1400" b="1" dirty="0">
                <a:solidFill>
                  <a:schemeClr val="bg1"/>
                </a:solidFill>
              </a:rPr>
              <a:t>What tools from Pop's logbook do you think Mira's crew will need?</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1"/>
          <p:cNvSpPr/>
          <p:nvPr>
            <p:ph idx="101" type="title" hasCustomPrompt="1"/>
          </p:nvPr>
        </p:nvSpPr>
        <p:spPr>
          <a:xfrm>
            <a:off x="1051560" y="292608"/>
            <a:ext cx="7635240" cy="640080"/>
          </a:xfrm>
          <a:prstGeom prst="rect">
            <a:avLst/>
          </a:prstGeom>
          <a:noFill/>
          <a:ln/>
        </p:spPr>
        <p:txBody>
          <a:bodyPr wrap="square" lIns="0" tIns="0" rIns="0" bIns="0" rtlCol="0" anchor="ctr"/>
          <a:lstStyle/>
          <a:p>
            <a:pPr algn="l" indent="0" marL="0">
              <a:buNone/>
            </a:pPr>
            <a:r>
              <a:rPr lang="en-US" sz="3000" b="1" dirty="0">
                <a:solidFill>
                  <a:schemeClr val="tx1"/>
                </a:solidFill>
                <a:latin typeface="Cambria" pitchFamily="34" charset="0"/>
                <a:ea typeface="Cambria" pitchFamily="34" charset="-122"/>
                <a:cs typeface="Cambria" pitchFamily="34" charset="-120"/>
              </a:rPr>
              <a:t>After Reading: Mira’s Crew</a:t>
            </a:r>
            <a:endParaRPr lang="en-US" sz="3000" dirty="0"/>
          </a:p>
        </p:txBody>
      </p:sp>
      <p:sp>
        <p:nvSpPr>
          <p:cNvPr id="3" name="title-icon-circle"/>
          <p:cNvSpPr/>
          <p:nvPr/>
        </p:nvSpPr>
        <p:spPr>
          <a:xfrm>
            <a:off x="457200" y="365760"/>
            <a:ext cx="493776" cy="493776"/>
          </a:xfrm>
          <a:prstGeom prst="ellipse">
            <a:avLst/>
          </a:prstGeom>
          <a:solidFill>
            <a:schemeClr val="tx1"/>
          </a:solidFill>
          <a:ln w="12700">
            <a:solidFill>
              <a:schemeClr val="tx1"/>
            </a:solidFill>
            <a:prstDash val="solid"/>
          </a:ln>
        </p:spPr>
      </p:sp>
      <p:pic>
        <p:nvPicPr>
          <p:cNvPr id="4" name="title-icon" descr="preencoded.png">    </p:cNvPr>
          <p:cNvPicPr>
            <a:picLocks noChangeAspect="1"/>
          </p:cNvPicPr>
          <p:nvPr/>
        </p:nvPicPr>
        <p:blipFill>
          <a:blip r:embed="rId1"/>
          <a:stretch>
            <a:fillRect/>
          </a:stretch>
        </p:blipFill>
        <p:spPr>
          <a:xfrm>
            <a:off x="566928" y="475488"/>
            <a:ext cx="274320" cy="274320"/>
          </a:xfrm>
          <a:prstGeom prst="rect">
            <a:avLst/>
          </a:prstGeom>
        </p:spPr>
      </p:pic>
      <p:sp>
        <p:nvSpPr>
          <p:cNvPr id="6" name="Text 2"/>
          <p:cNvSpPr txBox="1"/>
          <p:nvPr/>
        </p:nvSpPr>
        <p:spPr>
          <a:xfrm>
            <a:off x="548640" y="1188720"/>
            <a:ext cx="4937760" cy="3291840"/>
          </a:xfrm>
          <a:prstGeom prst="rect">
            <a:avLst/>
          </a:prstGeom>
          <a:noFill/>
          <a:ln/>
        </p:spPr>
        <p:txBody>
          <a:bodyPr wrap="square" rtlCol="0" anchor="t"/>
          <a:lstStyle/>
          <a:p>
            <a:pPr marL="228600" indent="-228600">
              <a:spcAft>
                <a:spcPts val="1200"/>
              </a:spcAft>
              <a:buSzPct val="100000"/>
              <a:buChar char="•"/>
            </a:pPr>
            <a:r>
              <a:rPr lang="en-US" sz="1800" dirty="0">
                <a:solidFill>
                  <a:schemeClr val="tx1"/>
                </a:solidFill>
              </a:rPr>
              <a:t>What tools from Pop’s logbook will Mira’s crew need?</a:t>
            </a:r>
            <a:endParaRPr lang="en-US" sz="1800" dirty="0"/>
          </a:p>
          <a:p>
            <a:pPr marL="228600" indent="-228600">
              <a:spcAft>
                <a:spcPts val="1200"/>
              </a:spcAft>
              <a:buSzPct val="100000"/>
              <a:buChar char="•"/>
            </a:pPr>
            <a:r>
              <a:rPr lang="en-US" sz="1800" dirty="0">
                <a:solidFill>
                  <a:schemeClr val="tx1"/>
                </a:solidFill>
              </a:rPr>
              <a:t>Which word from the story could you explain to a friend?</a:t>
            </a:r>
            <a:endParaRPr lang="en-US" sz="1800" dirty="0"/>
          </a:p>
          <a:p>
            <a:pPr marL="228600" indent="-228600">
              <a:spcAft>
                <a:spcPts val="1200"/>
              </a:spcAft>
              <a:buSzPct val="100000"/>
              <a:buChar char="•"/>
            </a:pPr>
            <a:r>
              <a:rPr lang="en-US" sz="1800" dirty="0">
                <a:solidFill>
                  <a:schemeClr val="tx1"/>
                </a:solidFill>
              </a:rPr>
              <a:t>Start your Word Bank: pick three words, explain each in your own words, and add an example.</a:t>
            </a:r>
            <a:endParaRPr lang="en-US" sz="1800" dirty="0"/>
          </a:p>
        </p:txBody>
      </p:sp>
      <p:pic>
        <p:nvPicPr>
          <p:cNvPr id="7" name="photo-gallery" descr="The chart table in the signal gallery">    </p:cNvPr>
          <p:cNvPicPr>
            <a:picLocks noChangeAspect="1"/>
          </p:cNvPicPr>
          <p:nvPr/>
        </p:nvPicPr>
        <p:blipFill>
          <a:blip r:embed="rId2"/>
          <a:stretch>
            <a:fillRect/>
          </a:stretch>
        </p:blipFill>
        <p:spPr>
          <a:xfrm>
            <a:off x="5852160" y="1143000"/>
            <a:ext cx="2743200" cy="2743200"/>
          </a:xfrm>
          <a:prstGeom prst="rect">
            <a:avLst/>
          </a:prstGeom>
        </p:spPr>
      </p:pic>
      <p:sp>
        <p:nvSpPr>
          <p:cNvPr id="25" name="Slide Number Placeholder 0"/>
          <p:cNvSpPr>
            <a:spLocks noGrp="1"/>
          </p:cNvSpPr>
          <p:nvPr>
            <p:ph type="sldNum" sz="quarter" idx="4294967295"/>
          </p:nvPr>
        </p:nvSpPr>
        <p:spPr>
          <a:xfrm>
            <a:off x="8229600" y="4736592"/>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548640" y="960120"/>
            <a:ext cx="5120640" cy="365760"/>
          </a:xfrm>
          <a:prstGeom prst="rect">
            <a:avLst/>
          </a:prstGeom>
          <a:noFill/>
          <a:ln/>
        </p:spPr>
        <p:txBody>
          <a:bodyPr wrap="square" lIns="0" tIns="0" rIns="0" bIns="0" rtlCol="0" anchor="ctr"/>
          <a:lstStyle/>
          <a:p>
            <a:pPr indent="0" marL="0">
              <a:buNone/>
            </a:pPr>
            <a:r>
              <a:rPr lang="en-US" sz="1400" b="1" spc="300" kern="0" dirty="0">
                <a:solidFill>
                  <a:schemeClr val="accent1"/>
                </a:solidFill>
              </a:rPr>
              <a:t>DAY 1 · LESSON 1</a:t>
            </a:r>
            <a:endParaRPr lang="en-US" sz="1400" dirty="0"/>
          </a:p>
        </p:txBody>
      </p:sp>
      <p:sp>
        <p:nvSpPr>
          <p:cNvPr id="3" name="Text 0"/>
          <p:cNvSpPr/>
          <p:nvPr>
            <p:ph idx="100" type="title" hasCustomPrompt="1"/>
          </p:nvPr>
        </p:nvSpPr>
        <p:spPr>
          <a:xfrm>
            <a:off x="548640" y="1463040"/>
            <a:ext cx="5120640" cy="1371600"/>
          </a:xfrm>
          <a:prstGeom prst="rect">
            <a:avLst/>
          </a:prstGeom>
          <a:noFill/>
          <a:ln/>
        </p:spPr>
        <p:txBody>
          <a:bodyPr wrap="square" lIns="0" tIns="0" rIns="0" bIns="0" rtlCol="0" anchor="b"/>
          <a:lstStyle/>
          <a:p>
            <a:pPr algn="l" indent="0" marL="0">
              <a:buNone/>
            </a:pPr>
            <a:r>
              <a:rPr lang="en-US" sz="4000" b="1" dirty="0">
                <a:solidFill>
                  <a:schemeClr val="bg1"/>
                </a:solidFill>
                <a:latin typeface="Cambria" pitchFamily="34" charset="0"/>
                <a:ea typeface="Cambria" pitchFamily="34" charset="-122"/>
                <a:cs typeface="Cambria" pitchFamily="34" charset="-120"/>
              </a:rPr>
              <a:t>Building the Toolkit</a:t>
            </a:r>
            <a:endParaRPr lang="en-US" sz="4000" dirty="0"/>
          </a:p>
        </p:txBody>
      </p:sp>
      <p:sp>
        <p:nvSpPr>
          <p:cNvPr id="4" name="Text 0"/>
          <p:cNvSpPr/>
          <p:nvPr>
            <p:ph idx="101" type="body" hasCustomPrompt="1"/>
          </p:nvPr>
        </p:nvSpPr>
        <p:spPr>
          <a:xfrm>
            <a:off x="548640" y="2926080"/>
            <a:ext cx="5120640" cy="1097280"/>
          </a:xfrm>
          <a:prstGeom prst="rect">
            <a:avLst/>
          </a:prstGeom>
          <a:noFill/>
          <a:ln/>
        </p:spPr>
        <p:txBody>
          <a:bodyPr wrap="square" lIns="0" tIns="0" rIns="0" bIns="0" rtlCol="0" anchor="t"/>
          <a:lstStyle/>
          <a:p>
            <a:pPr algn="l" indent="0" marL="0">
              <a:buNone/>
            </a:pPr>
            <a:r>
              <a:rPr lang="en-US" sz="2000" dirty="0">
                <a:solidFill>
                  <a:schemeClr val="accent1"/>
                </a:solidFill>
              </a:rPr>
              <a:t>Practice the tools you’ll need in the escape room</a:t>
            </a:r>
            <a:endParaRPr lang="en-US" sz="2000" dirty="0"/>
          </a:p>
        </p:txBody>
      </p:sp>
      <p:pic>
        <p:nvPicPr>
          <p:cNvPr id="5" name="divider-photo" descr="Building the Toolkit">    </p:cNvPr>
          <p:cNvPicPr>
            <a:picLocks noChangeAspect="1"/>
          </p:cNvPicPr>
          <p:nvPr/>
        </p:nvPicPr>
        <p:blipFill>
          <a:blip r:embed="rId1"/>
          <a:stretch>
            <a:fillRect/>
          </a:stretch>
        </p:blipFill>
        <p:spPr>
          <a:xfrm>
            <a:off x="5852160" y="0"/>
            <a:ext cx="3291840" cy="51435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1"/>
          <p:cNvSpPr/>
          <p:nvPr>
            <p:ph idx="101" type="title" hasCustomPrompt="1"/>
          </p:nvPr>
        </p:nvSpPr>
        <p:spPr>
          <a:xfrm>
            <a:off x="1051560" y="292608"/>
            <a:ext cx="7635240" cy="640080"/>
          </a:xfrm>
          <a:prstGeom prst="rect">
            <a:avLst/>
          </a:prstGeom>
          <a:noFill/>
          <a:ln/>
        </p:spPr>
        <p:txBody>
          <a:bodyPr wrap="square" lIns="0" tIns="0" rIns="0" bIns="0" rtlCol="0" anchor="ctr"/>
          <a:lstStyle/>
          <a:p>
            <a:pPr algn="l" indent="0" marL="0">
              <a:buNone/>
            </a:pPr>
            <a:r>
              <a:rPr lang="en-US" sz="3000" b="1" dirty="0">
                <a:solidFill>
                  <a:schemeClr val="tx1"/>
                </a:solidFill>
                <a:latin typeface="Cambria" pitchFamily="34" charset="0"/>
                <a:ea typeface="Cambria" pitchFamily="34" charset="-122"/>
                <a:cs typeface="Cambria" pitchFamily="34" charset="-120"/>
              </a:rPr>
              <a:t>Guiding Question</a:t>
            </a:r>
            <a:endParaRPr lang="en-US" sz="3000" dirty="0"/>
          </a:p>
        </p:txBody>
      </p:sp>
      <p:sp>
        <p:nvSpPr>
          <p:cNvPr id="3" name="title-icon-circle"/>
          <p:cNvSpPr/>
          <p:nvPr/>
        </p:nvSpPr>
        <p:spPr>
          <a:xfrm>
            <a:off x="457200" y="365760"/>
            <a:ext cx="493776" cy="493776"/>
          </a:xfrm>
          <a:prstGeom prst="ellipse">
            <a:avLst/>
          </a:prstGeom>
          <a:solidFill>
            <a:schemeClr val="tx1"/>
          </a:solidFill>
          <a:ln w="12700">
            <a:solidFill>
              <a:schemeClr val="tx1"/>
            </a:solidFill>
            <a:prstDash val="solid"/>
          </a:ln>
        </p:spPr>
      </p:sp>
      <p:pic>
        <p:nvPicPr>
          <p:cNvPr id="4" name="title-icon" descr="preencoded.png">    </p:cNvPr>
          <p:cNvPicPr>
            <a:picLocks noChangeAspect="1"/>
          </p:cNvPicPr>
          <p:nvPr/>
        </p:nvPicPr>
        <p:blipFill>
          <a:blip r:embed="rId1"/>
          <a:stretch>
            <a:fillRect/>
          </a:stretch>
        </p:blipFill>
        <p:spPr>
          <a:xfrm>
            <a:off x="566928" y="475488"/>
            <a:ext cx="274320" cy="274320"/>
          </a:xfrm>
          <a:prstGeom prst="rect">
            <a:avLst/>
          </a:prstGeom>
        </p:spPr>
      </p:pic>
      <p:sp>
        <p:nvSpPr>
          <p:cNvPr id="5" name="Text 2"/>
          <p:cNvSpPr txBox="1"/>
          <p:nvPr/>
        </p:nvSpPr>
        <p:spPr>
          <a:xfrm>
            <a:off x="548640" y="1097280"/>
            <a:ext cx="8046720" cy="822960"/>
          </a:xfrm>
          <a:prstGeom prst="rect">
            <a:avLst/>
          </a:prstGeom>
          <a:noFill/>
          <a:ln/>
        </p:spPr>
        <p:txBody>
          <a:bodyPr wrap="square" lIns="0" tIns="0" rIns="0" bIns="0" rtlCol="0" anchor="ctr"/>
          <a:lstStyle/>
          <a:p>
            <a:pPr indent="0" marL="0">
              <a:buNone/>
            </a:pPr>
            <a:r>
              <a:rPr lang="en-US" sz="2200" b="1" dirty="0">
                <a:solidFill>
                  <a:schemeClr val="tx2"/>
                </a:solidFill>
              </a:rPr>
              <a:t>What tools can help us find a missing amount when a ratio or rate stays the same?</a:t>
            </a:r>
            <a:endParaRPr lang="en-US" sz="2200" dirty="0"/>
          </a:p>
        </p:txBody>
      </p:sp>
      <p:sp>
        <p:nvSpPr>
          <p:cNvPr id="6" name="response-box"/>
          <p:cNvSpPr/>
          <p:nvPr/>
        </p:nvSpPr>
        <p:spPr>
          <a:xfrm>
            <a:off x="548640" y="2057400"/>
            <a:ext cx="8046720" cy="2514600"/>
          </a:xfrm>
          <a:prstGeom prst="roundRect">
            <a:avLst>
              <a:gd name="adj" fmla="val 2909"/>
            </a:avLst>
          </a:prstGeom>
          <a:solidFill>
            <a:schemeClr val="bg2"/>
          </a:solidFill>
          <a:ln w="12700">
            <a:solidFill>
              <a:schemeClr val="accent5"/>
            </a:solidFill>
            <a:prstDash val="solid"/>
          </a:ln>
        </p:spPr>
      </p:sp>
      <p:sp>
        <p:nvSpPr>
          <p:cNvPr id="7" name="Text 4"/>
          <p:cNvSpPr txBox="1"/>
          <p:nvPr/>
        </p:nvSpPr>
        <p:spPr>
          <a:xfrm>
            <a:off x="731520" y="2194560"/>
            <a:ext cx="7680960" cy="320040"/>
          </a:xfrm>
          <a:prstGeom prst="rect">
            <a:avLst/>
          </a:prstGeom>
          <a:noFill/>
          <a:ln/>
        </p:spPr>
        <p:txBody>
          <a:bodyPr wrap="square" lIns="0" tIns="0" rIns="0" bIns="0" rtlCol="0" anchor="ctr"/>
          <a:lstStyle/>
          <a:p>
            <a:pPr indent="0" marL="0">
              <a:buNone/>
            </a:pPr>
            <a:r>
              <a:rPr lang="en-US" sz="1400" i="1" dirty="0">
                <a:solidFill>
                  <a:schemeClr val="accent5"/>
                </a:solidFill>
              </a:rPr>
              <a:t>Student responses…</a:t>
            </a:r>
            <a:endParaRPr lang="en-US" sz="1400" dirty="0"/>
          </a:p>
        </p:txBody>
      </p:sp>
      <p:sp>
        <p:nvSpPr>
          <p:cNvPr id="25" name="Slide Number Placeholder 0"/>
          <p:cNvSpPr>
            <a:spLocks noGrp="1"/>
          </p:cNvSpPr>
          <p:nvPr>
            <p:ph type="sldNum" sz="quarter" idx="4294967295"/>
          </p:nvPr>
        </p:nvSpPr>
        <p:spPr>
          <a:xfrm>
            <a:off x="8229600" y="4736592"/>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1"/>
          <p:cNvSpPr/>
          <p:nvPr>
            <p:ph idx="101" type="title" hasCustomPrompt="1"/>
          </p:nvPr>
        </p:nvSpPr>
        <p:spPr>
          <a:xfrm>
            <a:off x="1051560" y="292608"/>
            <a:ext cx="7635240" cy="640080"/>
          </a:xfrm>
          <a:prstGeom prst="rect">
            <a:avLst/>
          </a:prstGeom>
          <a:noFill/>
          <a:ln/>
        </p:spPr>
        <p:txBody>
          <a:bodyPr wrap="square" lIns="0" tIns="0" rIns="0" bIns="0" rtlCol="0" anchor="ctr"/>
          <a:lstStyle/>
          <a:p>
            <a:pPr algn="l" indent="0" marL="0">
              <a:buNone/>
            </a:pPr>
            <a:r>
              <a:rPr lang="en-US" sz="3000" b="1" dirty="0">
                <a:solidFill>
                  <a:schemeClr val="tx1"/>
                </a:solidFill>
                <a:latin typeface="Cambria" pitchFamily="34" charset="0"/>
                <a:ea typeface="Cambria" pitchFamily="34" charset="-122"/>
                <a:cs typeface="Cambria" pitchFamily="34" charset="-120"/>
              </a:rPr>
              <a:t>Warm-Up: Back to the Lantern Room</a:t>
            </a:r>
            <a:endParaRPr lang="en-US" sz="3000" dirty="0"/>
          </a:p>
        </p:txBody>
      </p:sp>
      <p:sp>
        <p:nvSpPr>
          <p:cNvPr id="3" name="title-icon-circle"/>
          <p:cNvSpPr/>
          <p:nvPr/>
        </p:nvSpPr>
        <p:spPr>
          <a:xfrm>
            <a:off x="457200" y="365760"/>
            <a:ext cx="493776" cy="493776"/>
          </a:xfrm>
          <a:prstGeom prst="ellipse">
            <a:avLst/>
          </a:prstGeom>
          <a:solidFill>
            <a:schemeClr val="tx1"/>
          </a:solidFill>
          <a:ln w="12700">
            <a:solidFill>
              <a:schemeClr val="tx1"/>
            </a:solidFill>
            <a:prstDash val="solid"/>
          </a:ln>
        </p:spPr>
      </p:sp>
      <p:pic>
        <p:nvPicPr>
          <p:cNvPr id="4" name="title-icon" descr="preencoded.png">    </p:cNvPr>
          <p:cNvPicPr>
            <a:picLocks noChangeAspect="1"/>
          </p:cNvPicPr>
          <p:nvPr/>
        </p:nvPicPr>
        <p:blipFill>
          <a:blip r:embed="rId1"/>
          <a:stretch>
            <a:fillRect/>
          </a:stretch>
        </p:blipFill>
        <p:spPr>
          <a:xfrm>
            <a:off x="566928" y="475488"/>
            <a:ext cx="274320" cy="274320"/>
          </a:xfrm>
          <a:prstGeom prst="rect">
            <a:avLst/>
          </a:prstGeom>
        </p:spPr>
      </p:pic>
      <p:pic>
        <p:nvPicPr>
          <p:cNvPr id="6" name="photo-lens" descr="The blue and gold lens">    </p:cNvPr>
          <p:cNvPicPr>
            <a:picLocks noChangeAspect="1"/>
          </p:cNvPicPr>
          <p:nvPr/>
        </p:nvPicPr>
        <p:blipFill>
          <a:blip r:embed="rId2"/>
          <a:stretch>
            <a:fillRect/>
          </a:stretch>
        </p:blipFill>
        <p:spPr>
          <a:xfrm>
            <a:off x="548640" y="1143000"/>
            <a:ext cx="2743200" cy="2743200"/>
          </a:xfrm>
          <a:prstGeom prst="rect">
            <a:avLst/>
          </a:prstGeom>
        </p:spPr>
      </p:pic>
      <p:sp>
        <p:nvSpPr>
          <p:cNvPr id="7" name="Text 2"/>
          <p:cNvSpPr txBox="1"/>
          <p:nvPr/>
        </p:nvSpPr>
        <p:spPr>
          <a:xfrm>
            <a:off x="3566160" y="1143000"/>
            <a:ext cx="5029200" cy="457200"/>
          </a:xfrm>
          <a:prstGeom prst="rect">
            <a:avLst/>
          </a:prstGeom>
          <a:noFill/>
          <a:ln/>
        </p:spPr>
        <p:txBody>
          <a:bodyPr wrap="square" lIns="0" tIns="0" rIns="0" bIns="0" rtlCol="0" anchor="ctr"/>
          <a:lstStyle/>
          <a:p>
            <a:pPr indent="0" marL="0">
              <a:buNone/>
            </a:pPr>
            <a:r>
              <a:rPr lang="en-US" sz="1800" b="1" dirty="0">
                <a:solidFill>
                  <a:schemeClr val="tx2"/>
                </a:solidFill>
              </a:rPr>
              <a:t>Pop’s lens: 2 blue for every 3 gold</a:t>
            </a:r>
            <a:endParaRPr lang="en-US" sz="1800" dirty="0"/>
          </a:p>
        </p:txBody>
      </p:sp>
      <p:sp>
        <p:nvSpPr>
          <p:cNvPr id="8" name="Text 3"/>
          <p:cNvSpPr txBox="1"/>
          <p:nvPr/>
        </p:nvSpPr>
        <p:spPr>
          <a:xfrm>
            <a:off x="3566160" y="1737360"/>
            <a:ext cx="5029200" cy="1463040"/>
          </a:xfrm>
          <a:prstGeom prst="rect">
            <a:avLst/>
          </a:prstGeom>
          <a:noFill/>
          <a:ln/>
        </p:spPr>
        <p:txBody>
          <a:bodyPr wrap="square" rtlCol="0" anchor="t"/>
          <a:lstStyle/>
          <a:p>
            <a:pPr marL="228600" indent="-228600">
              <a:spcAft>
                <a:spcPts val="1200"/>
              </a:spcAft>
              <a:buSzPct val="100000"/>
              <a:buChar char="•"/>
            </a:pPr>
            <a:r>
              <a:rPr lang="en-US" sz="1800" dirty="0">
                <a:solidFill>
                  <a:schemeClr val="tx1"/>
                </a:solidFill>
              </a:rPr>
              <a:t>Say it three ways: blue to gold, gold to blue, blue to all.</a:t>
            </a:r>
            <a:endParaRPr lang="en-US" sz="1800" dirty="0"/>
          </a:p>
          <a:p>
            <a:pPr marL="228600" indent="-228600">
              <a:spcAft>
                <a:spcPts val="1200"/>
              </a:spcAft>
              <a:buSzPct val="100000"/>
              <a:buChar char="•"/>
            </a:pPr>
            <a:r>
              <a:rPr lang="en-US" sz="1800" dirty="0">
                <a:solidFill>
                  <a:schemeClr val="tx1"/>
                </a:solidFill>
              </a:rPr>
              <a:t>What happens if we add 1 to each number?</a:t>
            </a:r>
            <a:endParaRPr lang="en-US" sz="1800" dirty="0"/>
          </a:p>
        </p:txBody>
      </p:sp>
      <p:sp>
        <p:nvSpPr>
          <p:cNvPr id="9" name="Shape 4"/>
          <p:cNvSpPr/>
          <p:nvPr/>
        </p:nvSpPr>
        <p:spPr>
          <a:xfrm>
            <a:off x="3611880" y="3383280"/>
            <a:ext cx="457200" cy="457200"/>
          </a:xfrm>
          <a:prstGeom prst="ellipse">
            <a:avLst/>
          </a:prstGeom>
          <a:solidFill>
            <a:schemeClr val="accent2"/>
          </a:solidFill>
          <a:ln w="12700">
            <a:solidFill>
              <a:schemeClr val="accent2"/>
            </a:solidFill>
            <a:prstDash val="solid"/>
          </a:ln>
        </p:spPr>
      </p:sp>
      <p:sp>
        <p:nvSpPr>
          <p:cNvPr id="10" name="Shape 5"/>
          <p:cNvSpPr/>
          <p:nvPr/>
        </p:nvSpPr>
        <p:spPr>
          <a:xfrm>
            <a:off x="4206240" y="3383280"/>
            <a:ext cx="457200" cy="457200"/>
          </a:xfrm>
          <a:prstGeom prst="ellipse">
            <a:avLst/>
          </a:prstGeom>
          <a:solidFill>
            <a:schemeClr val="accent2"/>
          </a:solidFill>
          <a:ln w="12700">
            <a:solidFill>
              <a:schemeClr val="accent2"/>
            </a:solidFill>
            <a:prstDash val="solid"/>
          </a:ln>
        </p:spPr>
      </p:sp>
      <p:sp>
        <p:nvSpPr>
          <p:cNvPr id="11" name="Shape 6"/>
          <p:cNvSpPr/>
          <p:nvPr/>
        </p:nvSpPr>
        <p:spPr>
          <a:xfrm>
            <a:off x="4800600" y="3383280"/>
            <a:ext cx="457200" cy="457200"/>
          </a:xfrm>
          <a:prstGeom prst="ellipse">
            <a:avLst/>
          </a:prstGeom>
          <a:solidFill>
            <a:schemeClr val="accent1"/>
          </a:solidFill>
          <a:ln w="12700">
            <a:solidFill>
              <a:schemeClr val="accent1"/>
            </a:solidFill>
            <a:prstDash val="solid"/>
          </a:ln>
        </p:spPr>
      </p:sp>
      <p:sp>
        <p:nvSpPr>
          <p:cNvPr id="12" name="Shape 7"/>
          <p:cNvSpPr/>
          <p:nvPr/>
        </p:nvSpPr>
        <p:spPr>
          <a:xfrm>
            <a:off x="5394960" y="3383280"/>
            <a:ext cx="457200" cy="457200"/>
          </a:xfrm>
          <a:prstGeom prst="ellipse">
            <a:avLst/>
          </a:prstGeom>
          <a:solidFill>
            <a:schemeClr val="accent1"/>
          </a:solidFill>
          <a:ln w="12700">
            <a:solidFill>
              <a:schemeClr val="accent1"/>
            </a:solidFill>
            <a:prstDash val="solid"/>
          </a:ln>
        </p:spPr>
      </p:sp>
      <p:sp>
        <p:nvSpPr>
          <p:cNvPr id="13" name="Shape 8"/>
          <p:cNvSpPr/>
          <p:nvPr/>
        </p:nvSpPr>
        <p:spPr>
          <a:xfrm>
            <a:off x="5989320" y="3383280"/>
            <a:ext cx="457200" cy="457200"/>
          </a:xfrm>
          <a:prstGeom prst="ellipse">
            <a:avLst/>
          </a:prstGeom>
          <a:solidFill>
            <a:schemeClr val="accent1"/>
          </a:solidFill>
          <a:ln w="12700">
            <a:solidFill>
              <a:schemeClr val="accent1"/>
            </a:solidFill>
            <a:prstDash val="solid"/>
          </a:ln>
        </p:spPr>
      </p:sp>
      <p:sp>
        <p:nvSpPr>
          <p:cNvPr id="25" name="Slide Number Placeholder 0"/>
          <p:cNvSpPr>
            <a:spLocks noGrp="1"/>
          </p:cNvSpPr>
          <p:nvPr>
            <p:ph type="sldNum" sz="quarter" idx="4294967295"/>
          </p:nvPr>
        </p:nvSpPr>
        <p:spPr>
          <a:xfrm>
            <a:off x="8229600" y="4736592"/>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1"/>
          <p:cNvSpPr/>
          <p:nvPr>
            <p:ph idx="101" type="title" hasCustomPrompt="1"/>
          </p:nvPr>
        </p:nvSpPr>
        <p:spPr>
          <a:xfrm>
            <a:off x="1051560" y="292608"/>
            <a:ext cx="7635240" cy="640080"/>
          </a:xfrm>
          <a:prstGeom prst="rect">
            <a:avLst/>
          </a:prstGeom>
          <a:noFill/>
          <a:ln/>
        </p:spPr>
        <p:txBody>
          <a:bodyPr wrap="square" lIns="0" tIns="0" rIns="0" bIns="0" rtlCol="0" anchor="ctr"/>
          <a:lstStyle/>
          <a:p>
            <a:pPr algn="l" indent="0" marL="0">
              <a:buNone/>
            </a:pPr>
            <a:r>
              <a:rPr lang="en-US" sz="3000" b="1" dirty="0">
                <a:solidFill>
                  <a:schemeClr val="tx1"/>
                </a:solidFill>
                <a:latin typeface="Cambria" pitchFamily="34" charset="0"/>
                <a:ea typeface="Cambria" pitchFamily="34" charset="-122"/>
                <a:cs typeface="Cambria" pitchFamily="34" charset="-120"/>
              </a:rPr>
              <a:t>Three Tools from Pop’s Logbook</a:t>
            </a:r>
            <a:endParaRPr lang="en-US" sz="3000" dirty="0"/>
          </a:p>
        </p:txBody>
      </p:sp>
      <p:sp>
        <p:nvSpPr>
          <p:cNvPr id="3" name="title-icon-circle"/>
          <p:cNvSpPr/>
          <p:nvPr/>
        </p:nvSpPr>
        <p:spPr>
          <a:xfrm>
            <a:off x="457200" y="365760"/>
            <a:ext cx="493776" cy="493776"/>
          </a:xfrm>
          <a:prstGeom prst="ellipse">
            <a:avLst/>
          </a:prstGeom>
          <a:solidFill>
            <a:schemeClr val="tx1"/>
          </a:solidFill>
          <a:ln w="12700">
            <a:solidFill>
              <a:schemeClr val="tx1"/>
            </a:solidFill>
            <a:prstDash val="solid"/>
          </a:ln>
        </p:spPr>
      </p:sp>
      <p:pic>
        <p:nvPicPr>
          <p:cNvPr id="4" name="title-icon" descr="preencoded.png">    </p:cNvPr>
          <p:cNvPicPr>
            <a:picLocks noChangeAspect="1"/>
          </p:cNvPicPr>
          <p:nvPr/>
        </p:nvPicPr>
        <p:blipFill>
          <a:blip r:embed="rId1"/>
          <a:stretch>
            <a:fillRect/>
          </a:stretch>
        </p:blipFill>
        <p:spPr>
          <a:xfrm>
            <a:off x="566928" y="475488"/>
            <a:ext cx="274320" cy="274320"/>
          </a:xfrm>
          <a:prstGeom prst="rect">
            <a:avLst/>
          </a:prstGeom>
        </p:spPr>
      </p:pic>
      <p:sp>
        <p:nvSpPr>
          <p:cNvPr id="6" name="Text 2"/>
          <p:cNvSpPr txBox="1"/>
          <p:nvPr/>
        </p:nvSpPr>
        <p:spPr>
          <a:xfrm>
            <a:off x="548640" y="1051560"/>
            <a:ext cx="8046720" cy="411480"/>
          </a:xfrm>
          <a:prstGeom prst="rect">
            <a:avLst/>
          </a:prstGeom>
          <a:noFill/>
          <a:ln/>
        </p:spPr>
        <p:txBody>
          <a:bodyPr wrap="square" lIns="0" tIns="0" rIns="0" bIns="0" rtlCol="0" anchor="ctr"/>
          <a:lstStyle/>
          <a:p>
            <a:pPr indent="0" marL="0">
              <a:buNone/>
            </a:pPr>
            <a:r>
              <a:rPr lang="en-US" sz="1600" dirty="0">
                <a:solidFill>
                  <a:schemeClr val="tx2"/>
                </a:solidFill>
              </a:rPr>
              <a:t>Work with your partner. We’ll do one tool at a time, then check in together.</a:t>
            </a:r>
            <a:endParaRPr lang="en-US" sz="1600" dirty="0"/>
          </a:p>
        </p:txBody>
      </p:sp>
      <p:sp>
        <p:nvSpPr>
          <p:cNvPr id="7" name="card-Tool 1 · Equal groups"/>
          <p:cNvSpPr/>
          <p:nvPr/>
        </p:nvSpPr>
        <p:spPr>
          <a:xfrm>
            <a:off x="548640" y="1600200"/>
            <a:ext cx="2514600" cy="2743200"/>
          </a:xfrm>
          <a:prstGeom prst="roundRect">
            <a:avLst>
              <a:gd name="adj" fmla="val 3636"/>
            </a:avLst>
          </a:prstGeom>
          <a:solidFill>
            <a:schemeClr val="bg2"/>
          </a:solidFill>
          <a:ln w="12700">
            <a:solidFill>
              <a:schemeClr val="bg2"/>
            </a:solidFill>
            <a:prstDash val="solid"/>
          </a:ln>
        </p:spPr>
      </p:sp>
      <p:sp>
        <p:nvSpPr>
          <p:cNvPr id="8" name="Shape 4"/>
          <p:cNvSpPr/>
          <p:nvPr/>
        </p:nvSpPr>
        <p:spPr>
          <a:xfrm>
            <a:off x="777240" y="1828800"/>
            <a:ext cx="502920" cy="502920"/>
          </a:xfrm>
          <a:prstGeom prst="ellipse">
            <a:avLst/>
          </a:prstGeom>
          <a:solidFill>
            <a:schemeClr val="tx1"/>
          </a:solidFill>
          <a:ln w="12700">
            <a:solidFill>
              <a:schemeClr val="tx1"/>
            </a:solidFill>
            <a:prstDash val="solid"/>
          </a:ln>
        </p:spPr>
      </p:sp>
      <p:pic>
        <p:nvPicPr>
          <p:cNvPr id="9" name="Image 1" descr="preencoded.png">    </p:cNvPr>
          <p:cNvPicPr>
            <a:picLocks noChangeAspect="1"/>
          </p:cNvPicPr>
          <p:nvPr/>
        </p:nvPicPr>
        <p:blipFill>
          <a:blip r:embed="rId2"/>
          <a:stretch>
            <a:fillRect/>
          </a:stretch>
        </p:blipFill>
        <p:spPr>
          <a:xfrm>
            <a:off x="900684" y="1952244"/>
            <a:ext cx="256032" cy="256032"/>
          </a:xfrm>
          <a:prstGeom prst="rect">
            <a:avLst/>
          </a:prstGeom>
        </p:spPr>
      </p:pic>
      <p:sp>
        <p:nvSpPr>
          <p:cNvPr id="10" name="Text 5"/>
          <p:cNvSpPr txBox="1"/>
          <p:nvPr/>
        </p:nvSpPr>
        <p:spPr>
          <a:xfrm>
            <a:off x="777240" y="2468880"/>
            <a:ext cx="2057400" cy="365760"/>
          </a:xfrm>
          <a:prstGeom prst="rect">
            <a:avLst/>
          </a:prstGeom>
          <a:noFill/>
          <a:ln/>
        </p:spPr>
        <p:txBody>
          <a:bodyPr wrap="square" lIns="0" tIns="0" rIns="0" bIns="0" rtlCol="0" anchor="ctr"/>
          <a:lstStyle/>
          <a:p>
            <a:pPr indent="0" marL="0">
              <a:buNone/>
            </a:pPr>
            <a:r>
              <a:rPr lang="en-US" sz="1700" b="1" dirty="0">
                <a:solidFill>
                  <a:schemeClr val="tx1"/>
                </a:solidFill>
              </a:rPr>
              <a:t>Tool 1 · Equal groups</a:t>
            </a:r>
            <a:endParaRPr lang="en-US" sz="1700" dirty="0"/>
          </a:p>
        </p:txBody>
      </p:sp>
      <p:sp>
        <p:nvSpPr>
          <p:cNvPr id="11" name="Text 6"/>
          <p:cNvSpPr txBox="1"/>
          <p:nvPr/>
        </p:nvSpPr>
        <p:spPr>
          <a:xfrm>
            <a:off x="777240" y="2862072"/>
            <a:ext cx="2057400" cy="1371600"/>
          </a:xfrm>
          <a:prstGeom prst="rect">
            <a:avLst/>
          </a:prstGeom>
          <a:noFill/>
          <a:ln/>
        </p:spPr>
        <p:txBody>
          <a:bodyPr wrap="square" lIns="0" tIns="0" rIns="0" bIns="0" rtlCol="0" anchor="t"/>
          <a:lstStyle/>
          <a:p>
            <a:pPr indent="0" marL="0">
              <a:buNone/>
            </a:pPr>
            <a:r>
              <a:rPr lang="en-US" sz="1400" dirty="0">
                <a:solidFill>
                  <a:schemeClr val="tx1"/>
                </a:solidFill>
              </a:rPr>
              <a:t>Color equal groups to build a bigger flag. Gets you ready for the Lens Room.</a:t>
            </a:r>
            <a:endParaRPr lang="en-US" sz="1400" dirty="0"/>
          </a:p>
        </p:txBody>
      </p:sp>
      <p:sp>
        <p:nvSpPr>
          <p:cNvPr id="12" name="card-Tool 2 · Ratio tables"/>
          <p:cNvSpPr/>
          <p:nvPr/>
        </p:nvSpPr>
        <p:spPr>
          <a:xfrm>
            <a:off x="3310128" y="1600200"/>
            <a:ext cx="2514600" cy="2743200"/>
          </a:xfrm>
          <a:prstGeom prst="roundRect">
            <a:avLst>
              <a:gd name="adj" fmla="val 3636"/>
            </a:avLst>
          </a:prstGeom>
          <a:solidFill>
            <a:schemeClr val="bg2"/>
          </a:solidFill>
          <a:ln w="12700">
            <a:solidFill>
              <a:schemeClr val="bg2"/>
            </a:solidFill>
            <a:prstDash val="solid"/>
          </a:ln>
        </p:spPr>
      </p:sp>
      <p:sp>
        <p:nvSpPr>
          <p:cNvPr id="13" name="Shape 8"/>
          <p:cNvSpPr/>
          <p:nvPr/>
        </p:nvSpPr>
        <p:spPr>
          <a:xfrm>
            <a:off x="3538728" y="1828800"/>
            <a:ext cx="502920" cy="502920"/>
          </a:xfrm>
          <a:prstGeom prst="ellipse">
            <a:avLst/>
          </a:prstGeom>
          <a:solidFill>
            <a:schemeClr val="tx1"/>
          </a:solidFill>
          <a:ln w="12700">
            <a:solidFill>
              <a:schemeClr val="tx1"/>
            </a:solidFill>
            <a:prstDash val="solid"/>
          </a:ln>
        </p:spPr>
      </p:sp>
      <p:pic>
        <p:nvPicPr>
          <p:cNvPr id="14" name="Image 2" descr="preencoded.png">    </p:cNvPr>
          <p:cNvPicPr>
            <a:picLocks noChangeAspect="1"/>
          </p:cNvPicPr>
          <p:nvPr/>
        </p:nvPicPr>
        <p:blipFill>
          <a:blip r:embed="rId3"/>
          <a:stretch>
            <a:fillRect/>
          </a:stretch>
        </p:blipFill>
        <p:spPr>
          <a:xfrm>
            <a:off x="3662172" y="1952244"/>
            <a:ext cx="256032" cy="256032"/>
          </a:xfrm>
          <a:prstGeom prst="rect">
            <a:avLst/>
          </a:prstGeom>
        </p:spPr>
      </p:pic>
      <p:sp>
        <p:nvSpPr>
          <p:cNvPr id="15" name="Text 9"/>
          <p:cNvSpPr txBox="1"/>
          <p:nvPr/>
        </p:nvSpPr>
        <p:spPr>
          <a:xfrm>
            <a:off x="3538728" y="2468880"/>
            <a:ext cx="2057400" cy="365760"/>
          </a:xfrm>
          <a:prstGeom prst="rect">
            <a:avLst/>
          </a:prstGeom>
          <a:noFill/>
          <a:ln/>
        </p:spPr>
        <p:txBody>
          <a:bodyPr wrap="square" lIns="0" tIns="0" rIns="0" bIns="0" rtlCol="0" anchor="ctr"/>
          <a:lstStyle/>
          <a:p>
            <a:pPr indent="0" marL="0">
              <a:buNone/>
            </a:pPr>
            <a:r>
              <a:rPr lang="en-US" sz="1700" b="1" dirty="0">
                <a:solidFill>
                  <a:schemeClr val="tx1"/>
                </a:solidFill>
              </a:rPr>
              <a:t>Tool 2 · Ratio tables</a:t>
            </a:r>
            <a:endParaRPr lang="en-US" sz="1700" dirty="0"/>
          </a:p>
        </p:txBody>
      </p:sp>
      <p:sp>
        <p:nvSpPr>
          <p:cNvPr id="16" name="Text 10"/>
          <p:cNvSpPr txBox="1"/>
          <p:nvPr/>
        </p:nvSpPr>
        <p:spPr>
          <a:xfrm>
            <a:off x="3538728" y="2862072"/>
            <a:ext cx="2057400" cy="1371600"/>
          </a:xfrm>
          <a:prstGeom prst="rect">
            <a:avLst/>
          </a:prstGeom>
          <a:noFill/>
          <a:ln/>
        </p:spPr>
        <p:txBody>
          <a:bodyPr wrap="square" lIns="0" tIns="0" rIns="0" bIns="0" rtlCol="0" anchor="t"/>
          <a:lstStyle/>
          <a:p>
            <a:pPr indent="0" marL="0">
              <a:buNone/>
            </a:pPr>
            <a:r>
              <a:rPr lang="en-US" sz="1400" dirty="0">
                <a:solidFill>
                  <a:schemeClr val="tx1"/>
                </a:solidFill>
              </a:rPr>
              <a:t>Fill in tables for lemonade and muffins. Gets you ready for the Generator Room.</a:t>
            </a:r>
            <a:endParaRPr lang="en-US" sz="1400" dirty="0"/>
          </a:p>
        </p:txBody>
      </p:sp>
      <p:sp>
        <p:nvSpPr>
          <p:cNvPr id="17" name="card-Tool 3 · Unit rates"/>
          <p:cNvSpPr/>
          <p:nvPr/>
        </p:nvSpPr>
        <p:spPr>
          <a:xfrm>
            <a:off x="6071616" y="1600200"/>
            <a:ext cx="2514600" cy="2743200"/>
          </a:xfrm>
          <a:prstGeom prst="roundRect">
            <a:avLst>
              <a:gd name="adj" fmla="val 3636"/>
            </a:avLst>
          </a:prstGeom>
          <a:solidFill>
            <a:schemeClr val="bg2"/>
          </a:solidFill>
          <a:ln w="12700">
            <a:solidFill>
              <a:schemeClr val="bg2"/>
            </a:solidFill>
            <a:prstDash val="solid"/>
          </a:ln>
        </p:spPr>
      </p:sp>
      <p:sp>
        <p:nvSpPr>
          <p:cNvPr id="18" name="Shape 12"/>
          <p:cNvSpPr/>
          <p:nvPr/>
        </p:nvSpPr>
        <p:spPr>
          <a:xfrm>
            <a:off x="6300216" y="1828800"/>
            <a:ext cx="502920" cy="502920"/>
          </a:xfrm>
          <a:prstGeom prst="ellipse">
            <a:avLst/>
          </a:prstGeom>
          <a:solidFill>
            <a:schemeClr val="tx1"/>
          </a:solidFill>
          <a:ln w="12700">
            <a:solidFill>
              <a:schemeClr val="tx1"/>
            </a:solidFill>
            <a:prstDash val="solid"/>
          </a:ln>
        </p:spPr>
      </p:sp>
      <p:pic>
        <p:nvPicPr>
          <p:cNvPr id="19" name="Image 3" descr="preencoded.png">    </p:cNvPr>
          <p:cNvPicPr>
            <a:picLocks noChangeAspect="1"/>
          </p:cNvPicPr>
          <p:nvPr/>
        </p:nvPicPr>
        <p:blipFill>
          <a:blip r:embed="rId4"/>
          <a:stretch>
            <a:fillRect/>
          </a:stretch>
        </p:blipFill>
        <p:spPr>
          <a:xfrm>
            <a:off x="6423660" y="1952244"/>
            <a:ext cx="256032" cy="256032"/>
          </a:xfrm>
          <a:prstGeom prst="rect">
            <a:avLst/>
          </a:prstGeom>
        </p:spPr>
      </p:pic>
      <p:sp>
        <p:nvSpPr>
          <p:cNvPr id="20" name="Text 13"/>
          <p:cNvSpPr txBox="1"/>
          <p:nvPr/>
        </p:nvSpPr>
        <p:spPr>
          <a:xfrm>
            <a:off x="6300216" y="2468880"/>
            <a:ext cx="2057400" cy="365760"/>
          </a:xfrm>
          <a:prstGeom prst="rect">
            <a:avLst/>
          </a:prstGeom>
          <a:noFill/>
          <a:ln/>
        </p:spPr>
        <p:txBody>
          <a:bodyPr wrap="square" lIns="0" tIns="0" rIns="0" bIns="0" rtlCol="0" anchor="ctr"/>
          <a:lstStyle/>
          <a:p>
            <a:pPr indent="0" marL="0">
              <a:buNone/>
            </a:pPr>
            <a:r>
              <a:rPr lang="en-US" sz="1700" b="1" dirty="0">
                <a:solidFill>
                  <a:schemeClr val="tx1"/>
                </a:solidFill>
              </a:rPr>
              <a:t>Tool 3 · Unit rates</a:t>
            </a:r>
            <a:endParaRPr lang="en-US" sz="1700" dirty="0"/>
          </a:p>
        </p:txBody>
      </p:sp>
      <p:sp>
        <p:nvSpPr>
          <p:cNvPr id="21" name="Text 14"/>
          <p:cNvSpPr txBox="1"/>
          <p:nvPr/>
        </p:nvSpPr>
        <p:spPr>
          <a:xfrm>
            <a:off x="6300216" y="2862072"/>
            <a:ext cx="2057400" cy="1371600"/>
          </a:xfrm>
          <a:prstGeom prst="rect">
            <a:avLst/>
          </a:prstGeom>
          <a:noFill/>
          <a:ln/>
        </p:spPr>
        <p:txBody>
          <a:bodyPr wrap="square" lIns="0" tIns="0" rIns="0" bIns="0" rtlCol="0" anchor="t"/>
          <a:lstStyle/>
          <a:p>
            <a:pPr indent="0" marL="0">
              <a:buNone/>
            </a:pPr>
            <a:r>
              <a:rPr lang="en-US" sz="1400" dirty="0">
                <a:solidFill>
                  <a:schemeClr val="tx1"/>
                </a:solidFill>
              </a:rPr>
              <a:t>Find the amount for 1 minute. Gets you ready for the Radio Room.</a:t>
            </a:r>
            <a:endParaRPr lang="en-US" sz="1400" dirty="0"/>
          </a:p>
        </p:txBody>
      </p:sp>
      <p:sp>
        <p:nvSpPr>
          <p:cNvPr id="25" name="Slide Number Placeholder 0"/>
          <p:cNvSpPr>
            <a:spLocks noGrp="1"/>
          </p:cNvSpPr>
          <p:nvPr>
            <p:ph type="sldNum" sz="quarter" idx="4294967295"/>
          </p:nvPr>
        </p:nvSpPr>
        <p:spPr>
          <a:xfrm>
            <a:off x="8229600" y="4736592"/>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1"/>
          <p:cNvSpPr/>
          <p:nvPr>
            <p:ph idx="101" type="title" hasCustomPrompt="1"/>
          </p:nvPr>
        </p:nvSpPr>
        <p:spPr>
          <a:xfrm>
            <a:off x="1051560" y="292608"/>
            <a:ext cx="7635240" cy="640080"/>
          </a:xfrm>
          <a:prstGeom prst="rect">
            <a:avLst/>
          </a:prstGeom>
          <a:noFill/>
          <a:ln/>
        </p:spPr>
        <p:txBody>
          <a:bodyPr wrap="square" lIns="0" tIns="0" rIns="0" bIns="0" rtlCol="0" anchor="ctr"/>
          <a:lstStyle/>
          <a:p>
            <a:pPr algn="l" indent="0" marL="0">
              <a:buNone/>
            </a:pPr>
            <a:r>
              <a:rPr lang="en-US" sz="3000" b="1" dirty="0">
                <a:solidFill>
                  <a:schemeClr val="tx1"/>
                </a:solidFill>
                <a:latin typeface="Cambria" pitchFamily="34" charset="0"/>
                <a:ea typeface="Cambria" pitchFamily="34" charset="-122"/>
                <a:cs typeface="Cambria" pitchFamily="34" charset="-120"/>
              </a:rPr>
              <a:t>Tool 1: Equal Groups</a:t>
            </a:r>
            <a:endParaRPr lang="en-US" sz="3000" dirty="0"/>
          </a:p>
        </p:txBody>
      </p:sp>
      <p:sp>
        <p:nvSpPr>
          <p:cNvPr id="3" name="title-icon-circle"/>
          <p:cNvSpPr/>
          <p:nvPr/>
        </p:nvSpPr>
        <p:spPr>
          <a:xfrm>
            <a:off x="457200" y="365760"/>
            <a:ext cx="493776" cy="493776"/>
          </a:xfrm>
          <a:prstGeom prst="ellipse">
            <a:avLst/>
          </a:prstGeom>
          <a:solidFill>
            <a:schemeClr val="tx1"/>
          </a:solidFill>
          <a:ln w="12700">
            <a:solidFill>
              <a:schemeClr val="tx1"/>
            </a:solidFill>
            <a:prstDash val="solid"/>
          </a:ln>
        </p:spPr>
      </p:sp>
      <p:pic>
        <p:nvPicPr>
          <p:cNvPr id="4" name="title-icon" descr="preencoded.png">    </p:cNvPr>
          <p:cNvPicPr>
            <a:picLocks noChangeAspect="1"/>
          </p:cNvPicPr>
          <p:nvPr/>
        </p:nvPicPr>
        <p:blipFill>
          <a:blip r:embed="rId1"/>
          <a:stretch>
            <a:fillRect/>
          </a:stretch>
        </p:blipFill>
        <p:spPr>
          <a:xfrm>
            <a:off x="566928" y="475488"/>
            <a:ext cx="274320" cy="274320"/>
          </a:xfrm>
          <a:prstGeom prst="rect">
            <a:avLst/>
          </a:prstGeom>
        </p:spPr>
      </p:pic>
      <p:sp>
        <p:nvSpPr>
          <p:cNvPr id="6" name="Text 2"/>
          <p:cNvSpPr txBox="1"/>
          <p:nvPr/>
        </p:nvSpPr>
        <p:spPr>
          <a:xfrm>
            <a:off x="548640" y="1143000"/>
            <a:ext cx="8046720" cy="685800"/>
          </a:xfrm>
          <a:prstGeom prst="rect">
            <a:avLst/>
          </a:prstGeom>
          <a:noFill/>
          <a:ln/>
        </p:spPr>
        <p:txBody>
          <a:bodyPr wrap="square" lIns="0" tIns="0" rIns="0" bIns="0" rtlCol="0" anchor="t"/>
          <a:lstStyle/>
          <a:p>
            <a:pPr indent="0" marL="0">
              <a:buNone/>
            </a:pPr>
            <a:r>
              <a:rPr lang="en-US" sz="1900" b="1" dirty="0">
                <a:solidFill>
                  <a:schemeClr val="tx2"/>
                </a:solidFill>
              </a:rPr>
              <a:t>A flag has 3 red stripes for every 2 white stripes. A big flag has 15 stripes. How many are red?</a:t>
            </a:r>
            <a:endParaRPr lang="en-US" sz="1900" dirty="0"/>
          </a:p>
        </p:txBody>
      </p:sp>
      <p:sp>
        <p:nvSpPr>
          <p:cNvPr id="7" name="Text 3"/>
          <p:cNvSpPr txBox="1"/>
          <p:nvPr/>
        </p:nvSpPr>
        <p:spPr>
          <a:xfrm>
            <a:off x="548640" y="1965960"/>
            <a:ext cx="2743200" cy="274320"/>
          </a:xfrm>
          <a:prstGeom prst="rect">
            <a:avLst/>
          </a:prstGeom>
          <a:noFill/>
          <a:ln/>
        </p:spPr>
        <p:txBody>
          <a:bodyPr wrap="square" lIns="0" tIns="0" rIns="0" bIns="0" rtlCol="0" anchor="ctr"/>
          <a:lstStyle/>
          <a:p>
            <a:pPr indent="0" marL="0">
              <a:buNone/>
            </a:pPr>
            <a:r>
              <a:rPr lang="en-US" sz="1300" dirty="0">
                <a:solidFill>
                  <a:schemeClr val="accent5"/>
                </a:solidFill>
              </a:rPr>
              <a:t>One group</a:t>
            </a:r>
            <a:endParaRPr lang="en-US" sz="1300" dirty="0"/>
          </a:p>
        </p:txBody>
      </p:sp>
      <p:sp>
        <p:nvSpPr>
          <p:cNvPr id="8" name="Shape 4"/>
          <p:cNvSpPr/>
          <p:nvPr/>
        </p:nvSpPr>
        <p:spPr>
          <a:xfrm>
            <a:off x="548640" y="2286000"/>
            <a:ext cx="457200" cy="411480"/>
          </a:xfrm>
          <a:prstGeom prst="rect">
            <a:avLst/>
          </a:prstGeom>
          <a:solidFill>
            <a:schemeClr val="accent4"/>
          </a:solidFill>
          <a:ln w="12700">
            <a:solidFill>
              <a:schemeClr val="tx1"/>
            </a:solidFill>
            <a:prstDash val="solid"/>
          </a:ln>
        </p:spPr>
      </p:sp>
      <p:sp>
        <p:nvSpPr>
          <p:cNvPr id="9" name="Shape 5"/>
          <p:cNvSpPr/>
          <p:nvPr/>
        </p:nvSpPr>
        <p:spPr>
          <a:xfrm>
            <a:off x="1005840" y="2286000"/>
            <a:ext cx="457200" cy="411480"/>
          </a:xfrm>
          <a:prstGeom prst="rect">
            <a:avLst/>
          </a:prstGeom>
          <a:solidFill>
            <a:schemeClr val="accent4"/>
          </a:solidFill>
          <a:ln w="12700">
            <a:solidFill>
              <a:schemeClr val="tx1"/>
            </a:solidFill>
            <a:prstDash val="solid"/>
          </a:ln>
        </p:spPr>
      </p:sp>
      <p:sp>
        <p:nvSpPr>
          <p:cNvPr id="10" name="Shape 6"/>
          <p:cNvSpPr/>
          <p:nvPr/>
        </p:nvSpPr>
        <p:spPr>
          <a:xfrm>
            <a:off x="1463040" y="2286000"/>
            <a:ext cx="457200" cy="411480"/>
          </a:xfrm>
          <a:prstGeom prst="rect">
            <a:avLst/>
          </a:prstGeom>
          <a:solidFill>
            <a:schemeClr val="accent4"/>
          </a:solidFill>
          <a:ln w="12700">
            <a:solidFill>
              <a:schemeClr val="tx1"/>
            </a:solidFill>
            <a:prstDash val="solid"/>
          </a:ln>
        </p:spPr>
      </p:sp>
      <p:sp>
        <p:nvSpPr>
          <p:cNvPr id="11" name="Shape 7"/>
          <p:cNvSpPr/>
          <p:nvPr/>
        </p:nvSpPr>
        <p:spPr>
          <a:xfrm>
            <a:off x="1920240" y="2286000"/>
            <a:ext cx="457200" cy="411480"/>
          </a:xfrm>
          <a:prstGeom prst="rect">
            <a:avLst/>
          </a:prstGeom>
          <a:solidFill>
            <a:schemeClr val="bg1"/>
          </a:solidFill>
          <a:ln w="12700">
            <a:solidFill>
              <a:schemeClr val="tx1"/>
            </a:solidFill>
            <a:prstDash val="solid"/>
          </a:ln>
        </p:spPr>
      </p:sp>
      <p:sp>
        <p:nvSpPr>
          <p:cNvPr id="12" name="Shape 8"/>
          <p:cNvSpPr/>
          <p:nvPr/>
        </p:nvSpPr>
        <p:spPr>
          <a:xfrm>
            <a:off x="2377440" y="2286000"/>
            <a:ext cx="457200" cy="411480"/>
          </a:xfrm>
          <a:prstGeom prst="rect">
            <a:avLst/>
          </a:prstGeom>
          <a:solidFill>
            <a:schemeClr val="bg1"/>
          </a:solidFill>
          <a:ln w="12700">
            <a:solidFill>
              <a:schemeClr val="tx1"/>
            </a:solidFill>
            <a:prstDash val="solid"/>
          </a:ln>
        </p:spPr>
      </p:sp>
      <p:sp>
        <p:nvSpPr>
          <p:cNvPr id="13" name="Text 9"/>
          <p:cNvSpPr txBox="1"/>
          <p:nvPr/>
        </p:nvSpPr>
        <p:spPr>
          <a:xfrm>
            <a:off x="548640" y="2880360"/>
            <a:ext cx="2743200" cy="274320"/>
          </a:xfrm>
          <a:prstGeom prst="rect">
            <a:avLst/>
          </a:prstGeom>
          <a:noFill/>
          <a:ln/>
        </p:spPr>
        <p:txBody>
          <a:bodyPr wrap="square" lIns="0" tIns="0" rIns="0" bIns="0" rtlCol="0" anchor="ctr"/>
          <a:lstStyle/>
          <a:p>
            <a:pPr indent="0" marL="0">
              <a:buNone/>
            </a:pPr>
            <a:r>
              <a:rPr lang="en-US" sz="1300" dirty="0">
                <a:solidFill>
                  <a:schemeClr val="accent5"/>
                </a:solidFill>
              </a:rPr>
              <a:t>The big flag</a:t>
            </a:r>
            <a:endParaRPr lang="en-US" sz="1300" dirty="0"/>
          </a:p>
        </p:txBody>
      </p:sp>
      <p:sp>
        <p:nvSpPr>
          <p:cNvPr id="14" name="Shape 10"/>
          <p:cNvSpPr/>
          <p:nvPr/>
        </p:nvSpPr>
        <p:spPr>
          <a:xfrm>
            <a:off x="548640" y="3200400"/>
            <a:ext cx="457200" cy="411480"/>
          </a:xfrm>
          <a:prstGeom prst="rect">
            <a:avLst/>
          </a:prstGeom>
          <a:solidFill>
            <a:schemeClr val="bg1"/>
          </a:solidFill>
          <a:ln w="12700">
            <a:solidFill>
              <a:schemeClr val="tx1"/>
            </a:solidFill>
            <a:prstDash val="solid"/>
          </a:ln>
        </p:spPr>
      </p:sp>
      <p:sp>
        <p:nvSpPr>
          <p:cNvPr id="15" name="Shape 11"/>
          <p:cNvSpPr/>
          <p:nvPr/>
        </p:nvSpPr>
        <p:spPr>
          <a:xfrm>
            <a:off x="1005840" y="3200400"/>
            <a:ext cx="457200" cy="411480"/>
          </a:xfrm>
          <a:prstGeom prst="rect">
            <a:avLst/>
          </a:prstGeom>
          <a:solidFill>
            <a:schemeClr val="bg1"/>
          </a:solidFill>
          <a:ln w="12700">
            <a:solidFill>
              <a:schemeClr val="tx1"/>
            </a:solidFill>
            <a:prstDash val="solid"/>
          </a:ln>
        </p:spPr>
      </p:sp>
      <p:sp>
        <p:nvSpPr>
          <p:cNvPr id="16" name="Shape 12"/>
          <p:cNvSpPr/>
          <p:nvPr/>
        </p:nvSpPr>
        <p:spPr>
          <a:xfrm>
            <a:off x="1463040" y="3200400"/>
            <a:ext cx="457200" cy="411480"/>
          </a:xfrm>
          <a:prstGeom prst="rect">
            <a:avLst/>
          </a:prstGeom>
          <a:solidFill>
            <a:schemeClr val="bg1"/>
          </a:solidFill>
          <a:ln w="12700">
            <a:solidFill>
              <a:schemeClr val="tx1"/>
            </a:solidFill>
            <a:prstDash val="solid"/>
          </a:ln>
        </p:spPr>
      </p:sp>
      <p:sp>
        <p:nvSpPr>
          <p:cNvPr id="17" name="Shape 13"/>
          <p:cNvSpPr/>
          <p:nvPr/>
        </p:nvSpPr>
        <p:spPr>
          <a:xfrm>
            <a:off x="1920240" y="3200400"/>
            <a:ext cx="457200" cy="411480"/>
          </a:xfrm>
          <a:prstGeom prst="rect">
            <a:avLst/>
          </a:prstGeom>
          <a:solidFill>
            <a:schemeClr val="bg1"/>
          </a:solidFill>
          <a:ln w="12700">
            <a:solidFill>
              <a:schemeClr val="tx1"/>
            </a:solidFill>
            <a:prstDash val="solid"/>
          </a:ln>
        </p:spPr>
      </p:sp>
      <p:sp>
        <p:nvSpPr>
          <p:cNvPr id="18" name="Shape 14"/>
          <p:cNvSpPr/>
          <p:nvPr/>
        </p:nvSpPr>
        <p:spPr>
          <a:xfrm>
            <a:off x="2377440" y="3200400"/>
            <a:ext cx="457200" cy="411480"/>
          </a:xfrm>
          <a:prstGeom prst="rect">
            <a:avLst/>
          </a:prstGeom>
          <a:solidFill>
            <a:schemeClr val="bg1"/>
          </a:solidFill>
          <a:ln w="12700">
            <a:solidFill>
              <a:schemeClr val="tx1"/>
            </a:solidFill>
            <a:prstDash val="solid"/>
          </a:ln>
        </p:spPr>
      </p:sp>
      <p:sp>
        <p:nvSpPr>
          <p:cNvPr id="19" name="Shape 15"/>
          <p:cNvSpPr/>
          <p:nvPr/>
        </p:nvSpPr>
        <p:spPr>
          <a:xfrm>
            <a:off x="3063240" y="3200400"/>
            <a:ext cx="457200" cy="411480"/>
          </a:xfrm>
          <a:prstGeom prst="rect">
            <a:avLst/>
          </a:prstGeom>
          <a:solidFill>
            <a:schemeClr val="bg1"/>
          </a:solidFill>
          <a:ln w="12700">
            <a:solidFill>
              <a:schemeClr val="tx1"/>
            </a:solidFill>
            <a:prstDash val="solid"/>
          </a:ln>
        </p:spPr>
      </p:sp>
      <p:sp>
        <p:nvSpPr>
          <p:cNvPr id="20" name="Shape 16"/>
          <p:cNvSpPr/>
          <p:nvPr/>
        </p:nvSpPr>
        <p:spPr>
          <a:xfrm>
            <a:off x="3520440" y="3200400"/>
            <a:ext cx="457200" cy="411480"/>
          </a:xfrm>
          <a:prstGeom prst="rect">
            <a:avLst/>
          </a:prstGeom>
          <a:solidFill>
            <a:schemeClr val="bg1"/>
          </a:solidFill>
          <a:ln w="12700">
            <a:solidFill>
              <a:schemeClr val="tx1"/>
            </a:solidFill>
            <a:prstDash val="solid"/>
          </a:ln>
        </p:spPr>
      </p:sp>
      <p:sp>
        <p:nvSpPr>
          <p:cNvPr id="21" name="Shape 17"/>
          <p:cNvSpPr/>
          <p:nvPr/>
        </p:nvSpPr>
        <p:spPr>
          <a:xfrm>
            <a:off x="3977640" y="3200400"/>
            <a:ext cx="457200" cy="411480"/>
          </a:xfrm>
          <a:prstGeom prst="rect">
            <a:avLst/>
          </a:prstGeom>
          <a:solidFill>
            <a:schemeClr val="bg1"/>
          </a:solidFill>
          <a:ln w="12700">
            <a:solidFill>
              <a:schemeClr val="tx1"/>
            </a:solidFill>
            <a:prstDash val="solid"/>
          </a:ln>
        </p:spPr>
      </p:sp>
      <p:sp>
        <p:nvSpPr>
          <p:cNvPr id="22" name="Shape 18"/>
          <p:cNvSpPr/>
          <p:nvPr/>
        </p:nvSpPr>
        <p:spPr>
          <a:xfrm>
            <a:off x="4434840" y="3200400"/>
            <a:ext cx="457200" cy="411480"/>
          </a:xfrm>
          <a:prstGeom prst="rect">
            <a:avLst/>
          </a:prstGeom>
          <a:solidFill>
            <a:schemeClr val="bg1"/>
          </a:solidFill>
          <a:ln w="12700">
            <a:solidFill>
              <a:schemeClr val="tx1"/>
            </a:solidFill>
            <a:prstDash val="solid"/>
          </a:ln>
        </p:spPr>
      </p:sp>
      <p:sp>
        <p:nvSpPr>
          <p:cNvPr id="23" name="Shape 19"/>
          <p:cNvSpPr/>
          <p:nvPr/>
        </p:nvSpPr>
        <p:spPr>
          <a:xfrm>
            <a:off x="4892040" y="3200400"/>
            <a:ext cx="457200" cy="411480"/>
          </a:xfrm>
          <a:prstGeom prst="rect">
            <a:avLst/>
          </a:prstGeom>
          <a:solidFill>
            <a:schemeClr val="bg1"/>
          </a:solidFill>
          <a:ln w="12700">
            <a:solidFill>
              <a:schemeClr val="tx1"/>
            </a:solidFill>
            <a:prstDash val="solid"/>
          </a:ln>
        </p:spPr>
      </p:sp>
      <p:sp>
        <p:nvSpPr>
          <p:cNvPr id="24" name="Shape 20"/>
          <p:cNvSpPr/>
          <p:nvPr/>
        </p:nvSpPr>
        <p:spPr>
          <a:xfrm>
            <a:off x="5577840" y="3200400"/>
            <a:ext cx="457200" cy="411480"/>
          </a:xfrm>
          <a:prstGeom prst="rect">
            <a:avLst/>
          </a:prstGeom>
          <a:solidFill>
            <a:schemeClr val="bg1"/>
          </a:solidFill>
          <a:ln w="12700">
            <a:solidFill>
              <a:schemeClr val="tx1"/>
            </a:solidFill>
            <a:prstDash val="solid"/>
          </a:ln>
        </p:spPr>
      </p:sp>
      <p:sp>
        <p:nvSpPr>
          <p:cNvPr id="25" name="Shape 21"/>
          <p:cNvSpPr/>
          <p:nvPr/>
        </p:nvSpPr>
        <p:spPr>
          <a:xfrm>
            <a:off x="6035040" y="3200400"/>
            <a:ext cx="457200" cy="411480"/>
          </a:xfrm>
          <a:prstGeom prst="rect">
            <a:avLst/>
          </a:prstGeom>
          <a:solidFill>
            <a:schemeClr val="bg1"/>
          </a:solidFill>
          <a:ln w="12700">
            <a:solidFill>
              <a:schemeClr val="tx1"/>
            </a:solidFill>
            <a:prstDash val="solid"/>
          </a:ln>
        </p:spPr>
      </p:sp>
      <p:sp>
        <p:nvSpPr>
          <p:cNvPr id="26" name="Shape 22"/>
          <p:cNvSpPr/>
          <p:nvPr/>
        </p:nvSpPr>
        <p:spPr>
          <a:xfrm>
            <a:off x="6492240" y="3200400"/>
            <a:ext cx="457200" cy="411480"/>
          </a:xfrm>
          <a:prstGeom prst="rect">
            <a:avLst/>
          </a:prstGeom>
          <a:solidFill>
            <a:schemeClr val="bg1"/>
          </a:solidFill>
          <a:ln w="12700">
            <a:solidFill>
              <a:schemeClr val="tx1"/>
            </a:solidFill>
            <a:prstDash val="solid"/>
          </a:ln>
        </p:spPr>
      </p:sp>
      <p:sp>
        <p:nvSpPr>
          <p:cNvPr id="27" name="Shape 23"/>
          <p:cNvSpPr/>
          <p:nvPr/>
        </p:nvSpPr>
        <p:spPr>
          <a:xfrm>
            <a:off x="6949440" y="3200400"/>
            <a:ext cx="457200" cy="411480"/>
          </a:xfrm>
          <a:prstGeom prst="rect">
            <a:avLst/>
          </a:prstGeom>
          <a:solidFill>
            <a:schemeClr val="bg1"/>
          </a:solidFill>
          <a:ln w="12700">
            <a:solidFill>
              <a:schemeClr val="tx1"/>
            </a:solidFill>
            <a:prstDash val="solid"/>
          </a:ln>
        </p:spPr>
      </p:sp>
      <p:sp>
        <p:nvSpPr>
          <p:cNvPr id="28" name="Shape 24"/>
          <p:cNvSpPr/>
          <p:nvPr/>
        </p:nvSpPr>
        <p:spPr>
          <a:xfrm>
            <a:off x="7406640" y="3200400"/>
            <a:ext cx="457200" cy="411480"/>
          </a:xfrm>
          <a:prstGeom prst="rect">
            <a:avLst/>
          </a:prstGeom>
          <a:solidFill>
            <a:schemeClr val="bg1"/>
          </a:solidFill>
          <a:ln w="12700">
            <a:solidFill>
              <a:schemeClr val="tx1"/>
            </a:solidFill>
            <a:prstDash val="solid"/>
          </a:ln>
        </p:spPr>
      </p:sp>
      <p:sp>
        <p:nvSpPr>
          <p:cNvPr id="29" name="Text 25"/>
          <p:cNvSpPr txBox="1"/>
          <p:nvPr/>
        </p:nvSpPr>
        <p:spPr>
          <a:xfrm>
            <a:off x="548640" y="3886200"/>
            <a:ext cx="8046720" cy="457200"/>
          </a:xfrm>
          <a:prstGeom prst="rect">
            <a:avLst/>
          </a:prstGeom>
          <a:solidFill>
            <a:schemeClr val="bg2"/>
          </a:solidFill>
          <a:ln/>
        </p:spPr>
        <p:txBody>
          <a:bodyPr wrap="square" lIns="1905" tIns="1905" rIns="1905" bIns="1905" rtlCol="0" anchor="ctr"/>
          <a:lstStyle/>
          <a:p>
            <a:pPr indent="0" marL="0">
              <a:buNone/>
            </a:pPr>
            <a:r>
              <a:rPr lang="en-US" sz="1700" dirty="0">
                <a:solidFill>
                  <a:schemeClr val="tx1"/>
                </a:solidFill>
              </a:rPr>
              <a:t>How many groups of 5 fit in 15 stripes?</a:t>
            </a:r>
            <a:endParaRPr lang="en-US" sz="1700" dirty="0"/>
          </a:p>
        </p:txBody>
      </p:sp>
      <p:sp>
        <p:nvSpPr>
          <p:cNvPr id="25" name="Slide Number Placeholder 0"/>
          <p:cNvSpPr>
            <a:spLocks noGrp="1"/>
          </p:cNvSpPr>
          <p:nvPr>
            <p:ph type="sldNum" sz="quarter" idx="4294967295"/>
          </p:nvPr>
        </p:nvSpPr>
        <p:spPr>
          <a:xfrm>
            <a:off x="8229600" y="4736592"/>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1"/>
          <p:cNvSpPr/>
          <p:nvPr>
            <p:ph idx="101" type="title" hasCustomPrompt="1"/>
          </p:nvPr>
        </p:nvSpPr>
        <p:spPr>
          <a:xfrm>
            <a:off x="1051560" y="292608"/>
            <a:ext cx="7635240" cy="640080"/>
          </a:xfrm>
          <a:prstGeom prst="rect">
            <a:avLst/>
          </a:prstGeom>
          <a:noFill/>
          <a:ln/>
        </p:spPr>
        <p:txBody>
          <a:bodyPr wrap="square" lIns="0" tIns="0" rIns="0" bIns="0" rtlCol="0" anchor="ctr"/>
          <a:lstStyle/>
          <a:p>
            <a:pPr algn="l" indent="0" marL="0">
              <a:buNone/>
            </a:pPr>
            <a:r>
              <a:rPr lang="en-US" sz="3000" b="1" dirty="0">
                <a:solidFill>
                  <a:schemeClr val="tx1"/>
                </a:solidFill>
                <a:latin typeface="Cambria" pitchFamily="34" charset="0"/>
                <a:ea typeface="Cambria" pitchFamily="34" charset="-122"/>
                <a:cs typeface="Cambria" pitchFamily="34" charset="-120"/>
              </a:rPr>
              <a:t>Tool 2: Ratio Tables</a:t>
            </a:r>
            <a:endParaRPr lang="en-US" sz="3000" dirty="0"/>
          </a:p>
        </p:txBody>
      </p:sp>
      <p:sp>
        <p:nvSpPr>
          <p:cNvPr id="3" name="title-icon-circle"/>
          <p:cNvSpPr/>
          <p:nvPr/>
        </p:nvSpPr>
        <p:spPr>
          <a:xfrm>
            <a:off x="457200" y="365760"/>
            <a:ext cx="493776" cy="493776"/>
          </a:xfrm>
          <a:prstGeom prst="ellipse">
            <a:avLst/>
          </a:prstGeom>
          <a:solidFill>
            <a:schemeClr val="tx1"/>
          </a:solidFill>
          <a:ln w="12700">
            <a:solidFill>
              <a:schemeClr val="tx1"/>
            </a:solidFill>
            <a:prstDash val="solid"/>
          </a:ln>
        </p:spPr>
      </p:sp>
      <p:pic>
        <p:nvPicPr>
          <p:cNvPr id="4" name="title-icon" descr="preencoded.png">    </p:cNvPr>
          <p:cNvPicPr>
            <a:picLocks noChangeAspect="1"/>
          </p:cNvPicPr>
          <p:nvPr/>
        </p:nvPicPr>
        <p:blipFill>
          <a:blip r:embed="rId1"/>
          <a:stretch>
            <a:fillRect/>
          </a:stretch>
        </p:blipFill>
        <p:spPr>
          <a:xfrm>
            <a:off x="566928" y="475488"/>
            <a:ext cx="274320" cy="274320"/>
          </a:xfrm>
          <a:prstGeom prst="rect">
            <a:avLst/>
          </a:prstGeom>
        </p:spPr>
      </p:pic>
      <p:sp>
        <p:nvSpPr>
          <p:cNvPr id="6" name="Text 2"/>
          <p:cNvSpPr txBox="1"/>
          <p:nvPr/>
        </p:nvSpPr>
        <p:spPr>
          <a:xfrm>
            <a:off x="548640" y="1097280"/>
            <a:ext cx="3886200" cy="320040"/>
          </a:xfrm>
          <a:prstGeom prst="rect">
            <a:avLst/>
          </a:prstGeom>
          <a:noFill/>
          <a:ln/>
        </p:spPr>
        <p:txBody>
          <a:bodyPr wrap="square" lIns="0" tIns="0" rIns="0" bIns="0" rtlCol="0" anchor="ctr"/>
          <a:lstStyle/>
          <a:p>
            <a:pPr indent="0" marL="0">
              <a:buNone/>
            </a:pPr>
            <a:r>
              <a:rPr lang="en-US" sz="1400" b="1" dirty="0">
                <a:solidFill>
                  <a:schemeClr val="accent5"/>
                </a:solidFill>
              </a:rPr>
              <a:t>Lemonade: 3 scoops for every 4 cups</a:t>
            </a:r>
            <a:endParaRPr lang="en-US" sz="1400" dirty="0"/>
          </a:p>
        </p:txBody>
      </p:sp>
      <p:graphicFrame>
        <p:nvGraphicFramePr>
          <p:cNvPr id="21" name="Table 0"/>
          <p:cNvGraphicFramePr>
            <a:graphicFrameLocks noGrp="1"/>
          </p:cNvGraphicFramePr>
          <p:nvPr>
            <p:extLst>
              <p:ext uri="{D42A27DB-BD31-4B8C-83A1-F6EECF244321}">
                <p14:modId xmlns:p14="http://schemas.microsoft.com/office/powerpoint/2010/main" val="1579011935"/>
              </p:ext>
            </p:extLst>
          </p:nvPr>
        </p:nvGraphicFramePr>
        <p:xfrm>
          <a:off x="548640" y="1463040"/>
          <a:ext cx="3886200" cy="914400"/>
        </p:xfrm>
        <a:graphic>
          <a:graphicData uri="http://schemas.openxmlformats.org/drawingml/2006/table">
            <a:tbl>
              <a:tblPr/>
              <a:tblGrid>
                <a:gridCol w="1325880"/>
                <a:gridCol w="850392"/>
                <a:gridCol w="850392"/>
                <a:gridCol w="859536"/>
              </a:tblGrid>
              <a:tr h="457200">
                <a:tc>
                  <a:txBody>
                    <a:bodyPr/>
                    <a:lstStyle/>
                    <a:p>
                      <a:pPr algn="ctr" indent="0" marL="0">
                        <a:buNone/>
                      </a:pPr>
                      <a:r>
                        <a:rPr lang="en-US" sz="1800" b="1" dirty="0">
                          <a:solidFill>
                            <a:schemeClr val="bg1"/>
                          </a:solidFill>
                        </a:rPr>
                        <a:t>Scoops</a:t>
                      </a:r>
                      <a:endParaRPr lang="en-US" sz="1800" dirty="0"/>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chemeClr val="tx1"/>
                    </a:solidFill>
                  </a:tcPr>
                </a:tc>
                <a:tc>
                  <a:txBody>
                    <a:bodyPr/>
                    <a:lstStyle/>
                    <a:p>
                      <a:pPr algn="ctr" indent="0" marL="0">
                        <a:buNone/>
                      </a:pPr>
                      <a:r>
                        <a:rPr lang="en-US" sz="1800" dirty="0">
                          <a:solidFill>
                            <a:schemeClr val="tx1"/>
                          </a:solidFill>
                        </a:rPr>
                        <a:t>3</a:t>
                      </a:r>
                      <a:endParaRPr lang="en-US" sz="1800" dirty="0"/>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chemeClr val="bg2"/>
                    </a:solidFill>
                  </a:tcPr>
                </a:tc>
                <a:tc>
                  <a:txBody>
                    <a:bodyPr/>
                    <a:lstStyle/>
                    <a:p>
                      <a:pPr algn="ctr" indent="0" marL="0">
                        <a:buNone/>
                      </a:pPr>
                      <a:r>
                        <a:rPr lang="en-US" sz="1800" dirty="0">
                          <a:solidFill>
                            <a:schemeClr val="tx1"/>
                          </a:solidFill>
                        </a:rPr>
                        <a:t>6</a:t>
                      </a:r>
                      <a:endParaRPr lang="en-US" sz="1800" dirty="0"/>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chemeClr val="bg2"/>
                    </a:solidFill>
                  </a:tcPr>
                </a:tc>
                <a:tc>
                  <a:txBody>
                    <a:bodyPr/>
                    <a:lstStyle/>
                    <a:p>
                      <a:pPr algn="ctr" indent="0" marL="0">
                        <a:buNone/>
                      </a:pPr>
                      <a:r>
                        <a:rPr lang="en-US" sz="1800" b="1" dirty="0">
                          <a:solidFill>
                            <a:schemeClr val="accent4"/>
                          </a:solidFill>
                        </a:rPr>
                        <a:t>?</a:t>
                      </a:r>
                      <a:endParaRPr lang="en-US" sz="1800" dirty="0"/>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chemeClr val="bg2"/>
                    </a:solidFill>
                  </a:tcPr>
                </a:tc>
              </a:tr>
              <a:tr h="457200">
                <a:tc>
                  <a:txBody>
                    <a:bodyPr/>
                    <a:lstStyle/>
                    <a:p>
                      <a:pPr algn="ctr" indent="0" marL="0">
                        <a:buNone/>
                      </a:pPr>
                      <a:r>
                        <a:rPr lang="en-US" sz="1800" b="1" dirty="0">
                          <a:solidFill>
                            <a:schemeClr val="bg1"/>
                          </a:solidFill>
                        </a:rPr>
                        <a:t>Cups</a:t>
                      </a:r>
                      <a:endParaRPr lang="en-US" sz="1800" dirty="0"/>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chemeClr val="tx1"/>
                    </a:solidFill>
                  </a:tcPr>
                </a:tc>
                <a:tc>
                  <a:txBody>
                    <a:bodyPr/>
                    <a:lstStyle/>
                    <a:p>
                      <a:pPr algn="ctr" indent="0" marL="0">
                        <a:buNone/>
                      </a:pPr>
                      <a:r>
                        <a:rPr lang="en-US" sz="1800" dirty="0">
                          <a:solidFill>
                            <a:schemeClr val="tx1"/>
                          </a:solidFill>
                        </a:rPr>
                        <a:t>4</a:t>
                      </a:r>
                      <a:endParaRPr lang="en-US" sz="1800" dirty="0"/>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chemeClr val="bg2"/>
                    </a:solidFill>
                  </a:tcPr>
                </a:tc>
                <a:tc>
                  <a:txBody>
                    <a:bodyPr/>
                    <a:lstStyle/>
                    <a:p>
                      <a:pPr algn="ctr" indent="0" marL="0">
                        <a:buNone/>
                      </a:pPr>
                      <a:r>
                        <a:rPr lang="en-US" sz="1800" dirty="0">
                          <a:solidFill>
                            <a:schemeClr val="tx1"/>
                          </a:solidFill>
                        </a:rPr>
                        <a:t>8</a:t>
                      </a:r>
                      <a:endParaRPr lang="en-US" sz="1800" dirty="0"/>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chemeClr val="bg2"/>
                    </a:solidFill>
                  </a:tcPr>
                </a:tc>
                <a:tc>
                  <a:txBody>
                    <a:bodyPr/>
                    <a:lstStyle/>
                    <a:p>
                      <a:pPr algn="ctr" indent="0" marL="0">
                        <a:buNone/>
                      </a:pPr>
                      <a:r>
                        <a:rPr lang="en-US" sz="1800" dirty="0">
                          <a:solidFill>
                            <a:schemeClr val="tx1"/>
                          </a:solidFill>
                        </a:rPr>
                        <a:t>20</a:t>
                      </a:r>
                      <a:endParaRPr lang="en-US" sz="1800" dirty="0"/>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chemeClr val="bg2"/>
                    </a:solidFill>
                  </a:tcPr>
                </a:tc>
              </a:tr>
            </a:tbl>
          </a:graphicData>
        </a:graphic>
      </p:graphicFrame>
      <p:sp>
        <p:nvSpPr>
          <p:cNvPr id="8" name="Text 3"/>
          <p:cNvSpPr txBox="1"/>
          <p:nvPr/>
        </p:nvSpPr>
        <p:spPr>
          <a:xfrm>
            <a:off x="4709160" y="1097280"/>
            <a:ext cx="3886200" cy="320040"/>
          </a:xfrm>
          <a:prstGeom prst="rect">
            <a:avLst/>
          </a:prstGeom>
          <a:noFill/>
          <a:ln/>
        </p:spPr>
        <p:txBody>
          <a:bodyPr wrap="square" lIns="0" tIns="0" rIns="0" bIns="0" rtlCol="0" anchor="ctr"/>
          <a:lstStyle/>
          <a:p>
            <a:pPr indent="0" marL="0">
              <a:buNone/>
            </a:pPr>
            <a:r>
              <a:rPr lang="en-US" sz="1400" b="1" dirty="0">
                <a:solidFill>
                  <a:schemeClr val="accent5"/>
                </a:solidFill>
              </a:rPr>
              <a:t>Muffins: 4 eggs make 6 muffins</a:t>
            </a:r>
            <a:endParaRPr lang="en-US" sz="1400" dirty="0"/>
          </a:p>
        </p:txBody>
      </p:sp>
      <p:graphicFrame>
        <p:nvGraphicFramePr>
          <p:cNvPr id="41" name="Table 1"/>
          <p:cNvGraphicFramePr>
            <a:graphicFrameLocks noGrp="1"/>
          </p:cNvGraphicFramePr>
          <p:nvPr>
            <p:extLst>
              <p:ext uri="{D42A27DB-BD31-4B8C-83A1-F6EECF244321}">
                <p14:modId xmlns:p14="http://schemas.microsoft.com/office/powerpoint/2010/main" val="1579011935"/>
              </p:ext>
            </p:extLst>
          </p:nvPr>
        </p:nvGraphicFramePr>
        <p:xfrm>
          <a:off x="4709160" y="1463040"/>
          <a:ext cx="3886200" cy="914400"/>
        </p:xfrm>
        <a:graphic>
          <a:graphicData uri="http://schemas.openxmlformats.org/drawingml/2006/table">
            <a:tbl>
              <a:tblPr/>
              <a:tblGrid>
                <a:gridCol w="1325880"/>
                <a:gridCol w="850392"/>
                <a:gridCol w="850392"/>
                <a:gridCol w="859536"/>
              </a:tblGrid>
              <a:tr h="457200">
                <a:tc>
                  <a:txBody>
                    <a:bodyPr/>
                    <a:lstStyle/>
                    <a:p>
                      <a:pPr algn="ctr" indent="0" marL="0">
                        <a:buNone/>
                      </a:pPr>
                      <a:r>
                        <a:rPr lang="en-US" sz="1800" b="1" dirty="0">
                          <a:solidFill>
                            <a:schemeClr val="bg1"/>
                          </a:solidFill>
                        </a:rPr>
                        <a:t>Muffins</a:t>
                      </a:r>
                      <a:endParaRPr lang="en-US" sz="1800" dirty="0"/>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chemeClr val="tx1"/>
                    </a:solidFill>
                  </a:tcPr>
                </a:tc>
                <a:tc>
                  <a:txBody>
                    <a:bodyPr/>
                    <a:lstStyle/>
                    <a:p>
                      <a:pPr algn="ctr" indent="0" marL="0">
                        <a:buNone/>
                      </a:pPr>
                      <a:r>
                        <a:rPr lang="en-US" sz="1800" dirty="0">
                          <a:solidFill>
                            <a:schemeClr val="tx1"/>
                          </a:solidFill>
                        </a:rPr>
                        <a:t>6</a:t>
                      </a:r>
                      <a:endParaRPr lang="en-US" sz="1800" dirty="0"/>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chemeClr val="bg2"/>
                    </a:solidFill>
                  </a:tcPr>
                </a:tc>
                <a:tc>
                  <a:txBody>
                    <a:bodyPr/>
                    <a:lstStyle/>
                    <a:p>
                      <a:pPr algn="ctr" indent="0" marL="0">
                        <a:buNone/>
                      </a:pPr>
                      <a:r>
                        <a:rPr lang="en-US" sz="1800" dirty="0">
                          <a:solidFill>
                            <a:schemeClr val="tx1"/>
                          </a:solidFill>
                        </a:rPr>
                        <a:t>3</a:t>
                      </a:r>
                      <a:endParaRPr lang="en-US" sz="1800" dirty="0"/>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chemeClr val="bg2"/>
                    </a:solidFill>
                  </a:tcPr>
                </a:tc>
                <a:tc>
                  <a:txBody>
                    <a:bodyPr/>
                    <a:lstStyle/>
                    <a:p>
                      <a:pPr algn="ctr" indent="0" marL="0">
                        <a:buNone/>
                      </a:pPr>
                      <a:r>
                        <a:rPr lang="en-US" sz="1800" dirty="0">
                          <a:solidFill>
                            <a:schemeClr val="tx1"/>
                          </a:solidFill>
                        </a:rPr>
                        <a:t>9</a:t>
                      </a:r>
                      <a:endParaRPr lang="en-US" sz="1800" dirty="0"/>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chemeClr val="bg2"/>
                    </a:solidFill>
                  </a:tcPr>
                </a:tc>
              </a:tr>
              <a:tr h="457200">
                <a:tc>
                  <a:txBody>
                    <a:bodyPr/>
                    <a:lstStyle/>
                    <a:p>
                      <a:pPr algn="ctr" indent="0" marL="0">
                        <a:buNone/>
                      </a:pPr>
                      <a:r>
                        <a:rPr lang="en-US" sz="1800" b="1" dirty="0">
                          <a:solidFill>
                            <a:schemeClr val="bg1"/>
                          </a:solidFill>
                        </a:rPr>
                        <a:t>Eggs</a:t>
                      </a:r>
                      <a:endParaRPr lang="en-US" sz="1800" dirty="0"/>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chemeClr val="tx1"/>
                    </a:solidFill>
                  </a:tcPr>
                </a:tc>
                <a:tc>
                  <a:txBody>
                    <a:bodyPr/>
                    <a:lstStyle/>
                    <a:p>
                      <a:pPr algn="ctr" indent="0" marL="0">
                        <a:buNone/>
                      </a:pPr>
                      <a:r>
                        <a:rPr lang="en-US" sz="1800" dirty="0">
                          <a:solidFill>
                            <a:schemeClr val="tx1"/>
                          </a:solidFill>
                        </a:rPr>
                        <a:t>4</a:t>
                      </a:r>
                      <a:endParaRPr lang="en-US" sz="1800" dirty="0"/>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chemeClr val="bg2"/>
                    </a:solidFill>
                  </a:tcPr>
                </a:tc>
                <a:tc>
                  <a:txBody>
                    <a:bodyPr/>
                    <a:lstStyle/>
                    <a:p>
                      <a:pPr algn="ctr" indent="0" marL="0">
                        <a:buNone/>
                      </a:pPr>
                      <a:endParaRPr lang="en-US" sz="1800" dirty="0"/>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chemeClr val="bg2"/>
                    </a:solidFill>
                  </a:tcPr>
                </a:tc>
                <a:tc>
                  <a:txBody>
                    <a:bodyPr/>
                    <a:lstStyle/>
                    <a:p>
                      <a:pPr algn="ctr" indent="0" marL="0">
                        <a:buNone/>
                      </a:pPr>
                      <a:r>
                        <a:rPr lang="en-US" sz="1800" b="1" dirty="0">
                          <a:solidFill>
                            <a:schemeClr val="accent4"/>
                          </a:solidFill>
                        </a:rPr>
                        <a:t>?</a:t>
                      </a:r>
                      <a:endParaRPr lang="en-US" sz="1800" dirty="0"/>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chemeClr val="bg2"/>
                    </a:solidFill>
                  </a:tcPr>
                </a:tc>
              </a:tr>
            </a:tbl>
          </a:graphicData>
        </a:graphic>
      </p:graphicFrame>
      <p:sp>
        <p:nvSpPr>
          <p:cNvPr id="10" name="Shape 4"/>
          <p:cNvSpPr/>
          <p:nvPr/>
        </p:nvSpPr>
        <p:spPr>
          <a:xfrm>
            <a:off x="548640" y="2697480"/>
            <a:ext cx="3886200" cy="1737360"/>
          </a:xfrm>
          <a:prstGeom prst="roundRect">
            <a:avLst>
              <a:gd name="adj" fmla="val 5263"/>
            </a:avLst>
          </a:prstGeom>
          <a:solidFill>
            <a:srgbClr val="FBE9E3"/>
          </a:solidFill>
          <a:ln w="12700">
            <a:solidFill>
              <a:srgbClr val="FBE9E3"/>
            </a:solidFill>
            <a:prstDash val="solid"/>
          </a:ln>
        </p:spPr>
      </p:sp>
      <p:sp>
        <p:nvSpPr>
          <p:cNvPr id="11" name="Text 5"/>
          <p:cNvSpPr txBox="1"/>
          <p:nvPr/>
        </p:nvSpPr>
        <p:spPr>
          <a:xfrm>
            <a:off x="777240" y="2834640"/>
            <a:ext cx="3474720" cy="1463040"/>
          </a:xfrm>
          <a:prstGeom prst="rect">
            <a:avLst/>
          </a:prstGeom>
          <a:noFill/>
          <a:ln/>
        </p:spPr>
        <p:txBody>
          <a:bodyPr wrap="square" lIns="0" tIns="0" rIns="0" bIns="0" rtlCol="0" anchor="t"/>
          <a:lstStyle/>
          <a:p>
            <a:pPr indent="0" marL="0">
              <a:buNone/>
            </a:pPr>
            <a:r>
              <a:rPr lang="en-US" sz="1700" b="1" dirty="0">
                <a:solidFill>
                  <a:schemeClr val="accent4"/>
                </a:solidFill>
              </a:rPr>
              <a:t>Adding?</a:t>
            </a:r>
            <a:endParaRPr lang="en-US" sz="1700" dirty="0"/>
          </a:p>
          <a:p>
            <a:pPr indent="0" marL="0">
              <a:buNone/>
            </a:pPr>
            <a:r>
              <a:rPr lang="en-US" sz="1700" dirty="0">
                <a:solidFill>
                  <a:schemeClr val="tx1"/>
                </a:solidFill>
              </a:rPr>
              <a:t>6 → 9 muffins is +3, so 4 + 3 = 7 eggs?</a:t>
            </a:r>
            <a:endParaRPr lang="en-US" sz="1700" dirty="0"/>
          </a:p>
        </p:txBody>
      </p:sp>
      <p:sp>
        <p:nvSpPr>
          <p:cNvPr id="12" name="Shape 6"/>
          <p:cNvSpPr/>
          <p:nvPr/>
        </p:nvSpPr>
        <p:spPr>
          <a:xfrm>
            <a:off x="4709160" y="2697480"/>
            <a:ext cx="3886200" cy="1737360"/>
          </a:xfrm>
          <a:prstGeom prst="roundRect">
            <a:avLst>
              <a:gd name="adj" fmla="val 5263"/>
            </a:avLst>
          </a:prstGeom>
          <a:solidFill>
            <a:schemeClr val="accent6"/>
          </a:solidFill>
          <a:ln w="12700">
            <a:solidFill>
              <a:schemeClr val="accent6"/>
            </a:solidFill>
            <a:prstDash val="solid"/>
          </a:ln>
        </p:spPr>
      </p:sp>
      <p:sp>
        <p:nvSpPr>
          <p:cNvPr id="13" name="Text 7"/>
          <p:cNvSpPr txBox="1"/>
          <p:nvPr/>
        </p:nvSpPr>
        <p:spPr>
          <a:xfrm>
            <a:off x="4937760" y="2834640"/>
            <a:ext cx="3474720" cy="1463040"/>
          </a:xfrm>
          <a:prstGeom prst="rect">
            <a:avLst/>
          </a:prstGeom>
          <a:noFill/>
          <a:ln/>
        </p:spPr>
        <p:txBody>
          <a:bodyPr wrap="square" lIns="0" tIns="0" rIns="0" bIns="0" rtlCol="0" anchor="t"/>
          <a:lstStyle/>
          <a:p>
            <a:pPr indent="0" marL="0">
              <a:buNone/>
            </a:pPr>
            <a:r>
              <a:rPr lang="en-US" sz="1700" b="1" dirty="0">
                <a:solidFill>
                  <a:schemeClr val="accent3"/>
                </a:solidFill>
              </a:rPr>
              <a:t>Multiplying?</a:t>
            </a:r>
            <a:endParaRPr lang="en-US" sz="1700" dirty="0"/>
          </a:p>
          <a:p>
            <a:pPr indent="0" marL="0">
              <a:buNone/>
            </a:pPr>
            <a:r>
              <a:rPr lang="en-US" sz="1700" dirty="0">
                <a:solidFill>
                  <a:schemeClr val="tx1"/>
                </a:solidFill>
              </a:rPr>
              <a:t>6 → 9 muffins is ×1.5. Or go through 3 muffins first.</a:t>
            </a:r>
            <a:endParaRPr lang="en-US" sz="1700" dirty="0"/>
          </a:p>
        </p:txBody>
      </p:sp>
      <p:sp>
        <p:nvSpPr>
          <p:cNvPr id="25" name="Slide Number Placeholder 0"/>
          <p:cNvSpPr>
            <a:spLocks noGrp="1"/>
          </p:cNvSpPr>
          <p:nvPr>
            <p:ph type="sldNum" sz="quarter" idx="4294967295"/>
          </p:nvPr>
        </p:nvSpPr>
        <p:spPr>
          <a:xfrm>
            <a:off x="8229600" y="4736592"/>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1"/>
          <p:cNvSpPr/>
          <p:nvPr>
            <p:ph idx="101" type="title" hasCustomPrompt="1"/>
          </p:nvPr>
        </p:nvSpPr>
        <p:spPr>
          <a:xfrm>
            <a:off x="1051560" y="292608"/>
            <a:ext cx="7635240" cy="640080"/>
          </a:xfrm>
          <a:prstGeom prst="rect">
            <a:avLst/>
          </a:prstGeom>
          <a:noFill/>
          <a:ln/>
        </p:spPr>
        <p:txBody>
          <a:bodyPr wrap="square" lIns="0" tIns="0" rIns="0" bIns="0" rtlCol="0" anchor="ctr"/>
          <a:lstStyle/>
          <a:p>
            <a:pPr algn="l" indent="0" marL="0">
              <a:buNone/>
            </a:pPr>
            <a:r>
              <a:rPr lang="en-US" sz="3000" b="1" dirty="0">
                <a:solidFill>
                  <a:schemeClr val="tx1"/>
                </a:solidFill>
                <a:latin typeface="Cambria" pitchFamily="34" charset="0"/>
                <a:ea typeface="Cambria" pitchFamily="34" charset="-122"/>
                <a:cs typeface="Cambria" pitchFamily="34" charset="-120"/>
              </a:rPr>
              <a:t>Tool 3: Unit Rates</a:t>
            </a:r>
            <a:endParaRPr lang="en-US" sz="3000" dirty="0"/>
          </a:p>
        </p:txBody>
      </p:sp>
      <p:sp>
        <p:nvSpPr>
          <p:cNvPr id="3" name="title-icon-circle"/>
          <p:cNvSpPr/>
          <p:nvPr/>
        </p:nvSpPr>
        <p:spPr>
          <a:xfrm>
            <a:off x="457200" y="365760"/>
            <a:ext cx="493776" cy="493776"/>
          </a:xfrm>
          <a:prstGeom prst="ellipse">
            <a:avLst/>
          </a:prstGeom>
          <a:solidFill>
            <a:schemeClr val="tx1"/>
          </a:solidFill>
          <a:ln w="12700">
            <a:solidFill>
              <a:schemeClr val="tx1"/>
            </a:solidFill>
            <a:prstDash val="solid"/>
          </a:ln>
        </p:spPr>
      </p:sp>
      <p:pic>
        <p:nvPicPr>
          <p:cNvPr id="4" name="title-icon" descr="preencoded.png">    </p:cNvPr>
          <p:cNvPicPr>
            <a:picLocks noChangeAspect="1"/>
          </p:cNvPicPr>
          <p:nvPr/>
        </p:nvPicPr>
        <p:blipFill>
          <a:blip r:embed="rId1"/>
          <a:stretch>
            <a:fillRect/>
          </a:stretch>
        </p:blipFill>
        <p:spPr>
          <a:xfrm>
            <a:off x="566928" y="475488"/>
            <a:ext cx="274320" cy="274320"/>
          </a:xfrm>
          <a:prstGeom prst="rect">
            <a:avLst/>
          </a:prstGeom>
        </p:spPr>
      </p:pic>
      <p:sp>
        <p:nvSpPr>
          <p:cNvPr id="6" name="Text 2"/>
          <p:cNvSpPr txBox="1"/>
          <p:nvPr/>
        </p:nvSpPr>
        <p:spPr>
          <a:xfrm>
            <a:off x="548640" y="1097280"/>
            <a:ext cx="8046720" cy="411480"/>
          </a:xfrm>
          <a:prstGeom prst="rect">
            <a:avLst/>
          </a:prstGeom>
          <a:noFill/>
          <a:ln/>
        </p:spPr>
        <p:txBody>
          <a:bodyPr wrap="square" lIns="0" tIns="0" rIns="0" bIns="0" rtlCol="0" anchor="ctr"/>
          <a:lstStyle/>
          <a:p>
            <a:pPr indent="0" marL="0">
              <a:buNone/>
            </a:pPr>
            <a:r>
              <a:rPr lang="en-US" sz="1700" b="1" dirty="0">
                <a:solidFill>
                  <a:schemeClr val="tx2"/>
                </a:solidFill>
              </a:rPr>
              <a:t>A pump moves 28 L in 4 minutes. What is the unit rate? How long to move 63 L?</a:t>
            </a:r>
            <a:endParaRPr lang="en-US" sz="1700" dirty="0"/>
          </a:p>
        </p:txBody>
      </p:sp>
      <p:sp>
        <p:nvSpPr>
          <p:cNvPr id="7" name="Text 3"/>
          <p:cNvSpPr txBox="1"/>
          <p:nvPr/>
        </p:nvSpPr>
        <p:spPr>
          <a:xfrm>
            <a:off x="548640" y="1554480"/>
            <a:ext cx="8046720" cy="411480"/>
          </a:xfrm>
          <a:prstGeom prst="rect">
            <a:avLst/>
          </a:prstGeom>
          <a:noFill/>
          <a:ln/>
        </p:spPr>
        <p:txBody>
          <a:bodyPr wrap="square" lIns="0" tIns="0" rIns="0" bIns="0" rtlCol="0" anchor="ctr"/>
          <a:lstStyle/>
          <a:p>
            <a:pPr indent="0" marL="0">
              <a:buNone/>
            </a:pPr>
            <a:r>
              <a:rPr lang="en-US" sz="1700" b="1" dirty="0">
                <a:solidFill>
                  <a:schemeClr val="tx2"/>
                </a:solidFill>
              </a:rPr>
              <a:t>Which runner is faster: 20 laps in 5 minutes, or 18 laps in 3 minutes?</a:t>
            </a:r>
            <a:endParaRPr lang="en-US" sz="1700" dirty="0"/>
          </a:p>
        </p:txBody>
      </p:sp>
      <p:sp>
        <p:nvSpPr>
          <p:cNvPr id="8" name="Shape 4"/>
          <p:cNvSpPr/>
          <p:nvPr/>
        </p:nvSpPr>
        <p:spPr>
          <a:xfrm>
            <a:off x="1463040" y="2697480"/>
            <a:ext cx="6766560" cy="0"/>
          </a:xfrm>
          <a:prstGeom prst="line">
            <a:avLst/>
          </a:prstGeom>
          <a:noFill/>
          <a:ln w="25400">
            <a:solidFill>
              <a:schemeClr val="tx1"/>
            </a:solidFill>
            <a:prstDash val="solid"/>
          </a:ln>
        </p:spPr>
      </p:sp>
      <p:sp>
        <p:nvSpPr>
          <p:cNvPr id="9" name="Shape 5"/>
          <p:cNvSpPr/>
          <p:nvPr/>
        </p:nvSpPr>
        <p:spPr>
          <a:xfrm>
            <a:off x="1463040" y="3611880"/>
            <a:ext cx="6766560" cy="0"/>
          </a:xfrm>
          <a:prstGeom prst="line">
            <a:avLst/>
          </a:prstGeom>
          <a:noFill/>
          <a:ln w="25400">
            <a:solidFill>
              <a:schemeClr val="tx1"/>
            </a:solidFill>
            <a:prstDash val="solid"/>
          </a:ln>
        </p:spPr>
      </p:sp>
      <p:sp>
        <p:nvSpPr>
          <p:cNvPr id="10" name="Text 6"/>
          <p:cNvSpPr txBox="1"/>
          <p:nvPr/>
        </p:nvSpPr>
        <p:spPr>
          <a:xfrm>
            <a:off x="365760" y="2560320"/>
            <a:ext cx="1005840" cy="274320"/>
          </a:xfrm>
          <a:prstGeom prst="rect">
            <a:avLst/>
          </a:prstGeom>
          <a:noFill/>
          <a:ln/>
        </p:spPr>
        <p:txBody>
          <a:bodyPr wrap="square" lIns="0" tIns="0" rIns="0" bIns="0" rtlCol="0" anchor="ctr"/>
          <a:lstStyle/>
          <a:p>
            <a:pPr indent="0" marL="0">
              <a:buNone/>
            </a:pPr>
            <a:r>
              <a:rPr lang="en-US" sz="1400" b="1" dirty="0">
                <a:solidFill>
                  <a:schemeClr val="accent3"/>
                </a:solidFill>
              </a:rPr>
              <a:t>Minutes</a:t>
            </a:r>
            <a:endParaRPr lang="en-US" sz="1400" dirty="0"/>
          </a:p>
        </p:txBody>
      </p:sp>
      <p:sp>
        <p:nvSpPr>
          <p:cNvPr id="11" name="Text 7"/>
          <p:cNvSpPr txBox="1"/>
          <p:nvPr/>
        </p:nvSpPr>
        <p:spPr>
          <a:xfrm>
            <a:off x="365760" y="3474720"/>
            <a:ext cx="1005840" cy="274320"/>
          </a:xfrm>
          <a:prstGeom prst="rect">
            <a:avLst/>
          </a:prstGeom>
          <a:noFill/>
          <a:ln/>
        </p:spPr>
        <p:txBody>
          <a:bodyPr wrap="square" lIns="0" tIns="0" rIns="0" bIns="0" rtlCol="0" anchor="ctr"/>
          <a:lstStyle/>
          <a:p>
            <a:pPr indent="0" marL="0">
              <a:buNone/>
            </a:pPr>
            <a:r>
              <a:rPr lang="en-US" sz="1400" b="1" dirty="0">
                <a:solidFill>
                  <a:schemeClr val="accent2"/>
                </a:solidFill>
              </a:rPr>
              <a:t>Liters</a:t>
            </a:r>
            <a:endParaRPr lang="en-US" sz="1400" dirty="0"/>
          </a:p>
        </p:txBody>
      </p:sp>
      <p:sp>
        <p:nvSpPr>
          <p:cNvPr id="12" name="Shape 8"/>
          <p:cNvSpPr/>
          <p:nvPr/>
        </p:nvSpPr>
        <p:spPr>
          <a:xfrm>
            <a:off x="1463040" y="2606040"/>
            <a:ext cx="0" cy="182880"/>
          </a:xfrm>
          <a:prstGeom prst="line">
            <a:avLst/>
          </a:prstGeom>
          <a:noFill/>
          <a:ln w="19050">
            <a:solidFill>
              <a:schemeClr val="tx1"/>
            </a:solidFill>
            <a:prstDash val="solid"/>
          </a:ln>
        </p:spPr>
      </p:sp>
      <p:sp>
        <p:nvSpPr>
          <p:cNvPr id="13" name="Shape 9"/>
          <p:cNvSpPr/>
          <p:nvPr/>
        </p:nvSpPr>
        <p:spPr>
          <a:xfrm>
            <a:off x="1463040" y="3520440"/>
            <a:ext cx="0" cy="182880"/>
          </a:xfrm>
          <a:prstGeom prst="line">
            <a:avLst/>
          </a:prstGeom>
          <a:noFill/>
          <a:ln w="19050">
            <a:solidFill>
              <a:schemeClr val="tx1"/>
            </a:solidFill>
            <a:prstDash val="solid"/>
          </a:ln>
        </p:spPr>
      </p:sp>
      <p:sp>
        <p:nvSpPr>
          <p:cNvPr id="14" name="Text 10"/>
          <p:cNvSpPr txBox="1"/>
          <p:nvPr/>
        </p:nvSpPr>
        <p:spPr>
          <a:xfrm>
            <a:off x="1188720" y="2240280"/>
            <a:ext cx="548640" cy="274320"/>
          </a:xfrm>
          <a:prstGeom prst="rect">
            <a:avLst/>
          </a:prstGeom>
          <a:noFill/>
          <a:ln/>
        </p:spPr>
        <p:txBody>
          <a:bodyPr wrap="square" lIns="0" tIns="0" rIns="0" bIns="0" rtlCol="0" anchor="ctr"/>
          <a:lstStyle/>
          <a:p>
            <a:pPr algn="ctr" indent="0" marL="0">
              <a:buNone/>
            </a:pPr>
            <a:r>
              <a:rPr lang="en-US" sz="1400" dirty="0">
                <a:solidFill>
                  <a:schemeClr val="tx1"/>
                </a:solidFill>
              </a:rPr>
              <a:t>0</a:t>
            </a:r>
            <a:endParaRPr lang="en-US" sz="1400" dirty="0"/>
          </a:p>
        </p:txBody>
      </p:sp>
      <p:sp>
        <p:nvSpPr>
          <p:cNvPr id="15" name="Text 11"/>
          <p:cNvSpPr txBox="1"/>
          <p:nvPr/>
        </p:nvSpPr>
        <p:spPr>
          <a:xfrm>
            <a:off x="1188720" y="3749040"/>
            <a:ext cx="548640" cy="274320"/>
          </a:xfrm>
          <a:prstGeom prst="rect">
            <a:avLst/>
          </a:prstGeom>
          <a:noFill/>
          <a:ln/>
        </p:spPr>
        <p:txBody>
          <a:bodyPr wrap="square" lIns="0" tIns="0" rIns="0" bIns="0" rtlCol="0" anchor="ctr"/>
          <a:lstStyle/>
          <a:p>
            <a:pPr algn="ctr" indent="0" marL="0">
              <a:buNone/>
            </a:pPr>
            <a:r>
              <a:rPr lang="en-US" sz="1400" dirty="0">
                <a:solidFill>
                  <a:schemeClr val="tx1"/>
                </a:solidFill>
              </a:rPr>
              <a:t>0</a:t>
            </a:r>
            <a:endParaRPr lang="en-US" sz="1400" dirty="0"/>
          </a:p>
        </p:txBody>
      </p:sp>
      <p:sp>
        <p:nvSpPr>
          <p:cNvPr id="16" name="Shape 12"/>
          <p:cNvSpPr/>
          <p:nvPr/>
        </p:nvSpPr>
        <p:spPr>
          <a:xfrm>
            <a:off x="3154680" y="2606040"/>
            <a:ext cx="0" cy="182880"/>
          </a:xfrm>
          <a:prstGeom prst="line">
            <a:avLst/>
          </a:prstGeom>
          <a:noFill/>
          <a:ln w="19050">
            <a:solidFill>
              <a:schemeClr val="tx1"/>
            </a:solidFill>
            <a:prstDash val="solid"/>
          </a:ln>
        </p:spPr>
      </p:sp>
      <p:sp>
        <p:nvSpPr>
          <p:cNvPr id="17" name="Shape 13"/>
          <p:cNvSpPr/>
          <p:nvPr/>
        </p:nvSpPr>
        <p:spPr>
          <a:xfrm>
            <a:off x="3154680" y="3520440"/>
            <a:ext cx="0" cy="182880"/>
          </a:xfrm>
          <a:prstGeom prst="line">
            <a:avLst/>
          </a:prstGeom>
          <a:noFill/>
          <a:ln w="19050">
            <a:solidFill>
              <a:schemeClr val="tx1"/>
            </a:solidFill>
            <a:prstDash val="solid"/>
          </a:ln>
        </p:spPr>
      </p:sp>
      <p:sp>
        <p:nvSpPr>
          <p:cNvPr id="18" name="Text 14"/>
          <p:cNvSpPr txBox="1"/>
          <p:nvPr/>
        </p:nvSpPr>
        <p:spPr>
          <a:xfrm>
            <a:off x="2880360" y="2240280"/>
            <a:ext cx="548640" cy="274320"/>
          </a:xfrm>
          <a:prstGeom prst="rect">
            <a:avLst/>
          </a:prstGeom>
          <a:noFill/>
          <a:ln/>
        </p:spPr>
        <p:txBody>
          <a:bodyPr wrap="square" lIns="0" tIns="0" rIns="0" bIns="0" rtlCol="0" anchor="ctr"/>
          <a:lstStyle/>
          <a:p>
            <a:pPr algn="ctr" indent="0" marL="0">
              <a:buNone/>
            </a:pPr>
            <a:r>
              <a:rPr lang="en-US" sz="1400" dirty="0">
                <a:solidFill>
                  <a:schemeClr val="tx1"/>
                </a:solidFill>
              </a:rPr>
              <a:t>1</a:t>
            </a:r>
            <a:endParaRPr lang="en-US" sz="1400" dirty="0"/>
          </a:p>
        </p:txBody>
      </p:sp>
      <p:sp>
        <p:nvSpPr>
          <p:cNvPr id="19" name="Text 15"/>
          <p:cNvSpPr txBox="1"/>
          <p:nvPr/>
        </p:nvSpPr>
        <p:spPr>
          <a:xfrm>
            <a:off x="2880360" y="3749040"/>
            <a:ext cx="548640" cy="274320"/>
          </a:xfrm>
          <a:prstGeom prst="rect">
            <a:avLst/>
          </a:prstGeom>
          <a:noFill/>
          <a:ln/>
        </p:spPr>
        <p:txBody>
          <a:bodyPr wrap="square" lIns="0" tIns="0" rIns="0" bIns="0" rtlCol="0" anchor="ctr"/>
          <a:lstStyle/>
          <a:p>
            <a:pPr algn="ctr" indent="0" marL="0">
              <a:buNone/>
            </a:pPr>
            <a:r>
              <a:rPr lang="en-US" sz="1400" b="1" dirty="0">
                <a:solidFill>
                  <a:schemeClr val="accent4"/>
                </a:solidFill>
              </a:rPr>
              <a:t>?</a:t>
            </a:r>
            <a:endParaRPr lang="en-US" sz="1400" dirty="0"/>
          </a:p>
        </p:txBody>
      </p:sp>
      <p:sp>
        <p:nvSpPr>
          <p:cNvPr id="20" name="Shape 16"/>
          <p:cNvSpPr/>
          <p:nvPr/>
        </p:nvSpPr>
        <p:spPr>
          <a:xfrm>
            <a:off x="4846320" y="2606040"/>
            <a:ext cx="0" cy="182880"/>
          </a:xfrm>
          <a:prstGeom prst="line">
            <a:avLst/>
          </a:prstGeom>
          <a:noFill/>
          <a:ln w="19050">
            <a:solidFill>
              <a:schemeClr val="tx1"/>
            </a:solidFill>
            <a:prstDash val="solid"/>
          </a:ln>
        </p:spPr>
      </p:sp>
      <p:sp>
        <p:nvSpPr>
          <p:cNvPr id="21" name="Shape 17"/>
          <p:cNvSpPr/>
          <p:nvPr/>
        </p:nvSpPr>
        <p:spPr>
          <a:xfrm>
            <a:off x="4846320" y="3520440"/>
            <a:ext cx="0" cy="182880"/>
          </a:xfrm>
          <a:prstGeom prst="line">
            <a:avLst/>
          </a:prstGeom>
          <a:noFill/>
          <a:ln w="19050">
            <a:solidFill>
              <a:schemeClr val="tx1"/>
            </a:solidFill>
            <a:prstDash val="solid"/>
          </a:ln>
        </p:spPr>
      </p:sp>
      <p:sp>
        <p:nvSpPr>
          <p:cNvPr id="22" name="Text 18"/>
          <p:cNvSpPr txBox="1"/>
          <p:nvPr/>
        </p:nvSpPr>
        <p:spPr>
          <a:xfrm>
            <a:off x="4572000" y="2240280"/>
            <a:ext cx="548640" cy="274320"/>
          </a:xfrm>
          <a:prstGeom prst="rect">
            <a:avLst/>
          </a:prstGeom>
          <a:noFill/>
          <a:ln/>
        </p:spPr>
        <p:txBody>
          <a:bodyPr wrap="square" lIns="0" tIns="0" rIns="0" bIns="0" rtlCol="0" anchor="ctr"/>
          <a:lstStyle/>
          <a:p>
            <a:pPr algn="ctr" indent="0" marL="0">
              <a:buNone/>
            </a:pPr>
            <a:r>
              <a:rPr lang="en-US" sz="1400" dirty="0">
                <a:solidFill>
                  <a:schemeClr val="tx1"/>
                </a:solidFill>
              </a:rPr>
              <a:t>2</a:t>
            </a:r>
            <a:endParaRPr lang="en-US" sz="1400" dirty="0"/>
          </a:p>
        </p:txBody>
      </p:sp>
      <p:sp>
        <p:nvSpPr>
          <p:cNvPr id="23" name="Text 19"/>
          <p:cNvSpPr txBox="1"/>
          <p:nvPr/>
        </p:nvSpPr>
        <p:spPr>
          <a:xfrm>
            <a:off x="4572000" y="3749040"/>
            <a:ext cx="548640" cy="274320"/>
          </a:xfrm>
          <a:prstGeom prst="rect">
            <a:avLst/>
          </a:prstGeom>
          <a:noFill/>
          <a:ln/>
        </p:spPr>
        <p:txBody>
          <a:bodyPr wrap="square" lIns="0" tIns="0" rIns="0" bIns="0" rtlCol="0" anchor="ctr"/>
          <a:lstStyle/>
          <a:p>
            <a:pPr algn="ctr" indent="0" marL="0">
              <a:buNone/>
            </a:pPr>
            <a:r>
              <a:rPr lang="en-US" sz="1400" b="1" dirty="0">
                <a:solidFill>
                  <a:schemeClr val="accent4"/>
                </a:solidFill>
              </a:rPr>
              <a:t>?</a:t>
            </a:r>
            <a:endParaRPr lang="en-US" sz="1400" dirty="0"/>
          </a:p>
        </p:txBody>
      </p:sp>
      <p:sp>
        <p:nvSpPr>
          <p:cNvPr id="24" name="Shape 20"/>
          <p:cNvSpPr/>
          <p:nvPr/>
        </p:nvSpPr>
        <p:spPr>
          <a:xfrm>
            <a:off x="6537960" y="2606040"/>
            <a:ext cx="0" cy="182880"/>
          </a:xfrm>
          <a:prstGeom prst="line">
            <a:avLst/>
          </a:prstGeom>
          <a:noFill/>
          <a:ln w="19050">
            <a:solidFill>
              <a:schemeClr val="tx1"/>
            </a:solidFill>
            <a:prstDash val="solid"/>
          </a:ln>
        </p:spPr>
      </p:sp>
      <p:sp>
        <p:nvSpPr>
          <p:cNvPr id="25" name="Shape 21"/>
          <p:cNvSpPr/>
          <p:nvPr/>
        </p:nvSpPr>
        <p:spPr>
          <a:xfrm>
            <a:off x="6537960" y="3520440"/>
            <a:ext cx="0" cy="182880"/>
          </a:xfrm>
          <a:prstGeom prst="line">
            <a:avLst/>
          </a:prstGeom>
          <a:noFill/>
          <a:ln w="19050">
            <a:solidFill>
              <a:schemeClr val="tx1"/>
            </a:solidFill>
            <a:prstDash val="solid"/>
          </a:ln>
        </p:spPr>
      </p:sp>
      <p:sp>
        <p:nvSpPr>
          <p:cNvPr id="26" name="Text 22"/>
          <p:cNvSpPr txBox="1"/>
          <p:nvPr/>
        </p:nvSpPr>
        <p:spPr>
          <a:xfrm>
            <a:off x="6263640" y="2240280"/>
            <a:ext cx="548640" cy="274320"/>
          </a:xfrm>
          <a:prstGeom prst="rect">
            <a:avLst/>
          </a:prstGeom>
          <a:noFill/>
          <a:ln/>
        </p:spPr>
        <p:txBody>
          <a:bodyPr wrap="square" lIns="0" tIns="0" rIns="0" bIns="0" rtlCol="0" anchor="ctr"/>
          <a:lstStyle/>
          <a:p>
            <a:pPr algn="ctr" indent="0" marL="0">
              <a:buNone/>
            </a:pPr>
            <a:r>
              <a:rPr lang="en-US" sz="1400" dirty="0">
                <a:solidFill>
                  <a:schemeClr val="tx1"/>
                </a:solidFill>
              </a:rPr>
              <a:t>3</a:t>
            </a:r>
            <a:endParaRPr lang="en-US" sz="1400" dirty="0"/>
          </a:p>
        </p:txBody>
      </p:sp>
      <p:sp>
        <p:nvSpPr>
          <p:cNvPr id="27" name="Text 23"/>
          <p:cNvSpPr txBox="1"/>
          <p:nvPr/>
        </p:nvSpPr>
        <p:spPr>
          <a:xfrm>
            <a:off x="6263640" y="3749040"/>
            <a:ext cx="548640" cy="274320"/>
          </a:xfrm>
          <a:prstGeom prst="rect">
            <a:avLst/>
          </a:prstGeom>
          <a:noFill/>
          <a:ln/>
        </p:spPr>
        <p:txBody>
          <a:bodyPr wrap="square" lIns="0" tIns="0" rIns="0" bIns="0" rtlCol="0" anchor="ctr"/>
          <a:lstStyle/>
          <a:p>
            <a:pPr algn="ctr" indent="0" marL="0">
              <a:buNone/>
            </a:pPr>
            <a:r>
              <a:rPr lang="en-US" sz="1400" b="1" dirty="0">
                <a:solidFill>
                  <a:schemeClr val="accent4"/>
                </a:solidFill>
              </a:rPr>
              <a:t>?</a:t>
            </a:r>
            <a:endParaRPr lang="en-US" sz="1400" dirty="0"/>
          </a:p>
        </p:txBody>
      </p:sp>
      <p:sp>
        <p:nvSpPr>
          <p:cNvPr id="28" name="Shape 24"/>
          <p:cNvSpPr/>
          <p:nvPr/>
        </p:nvSpPr>
        <p:spPr>
          <a:xfrm>
            <a:off x="8229600" y="2606040"/>
            <a:ext cx="0" cy="182880"/>
          </a:xfrm>
          <a:prstGeom prst="line">
            <a:avLst/>
          </a:prstGeom>
          <a:noFill/>
          <a:ln w="19050">
            <a:solidFill>
              <a:schemeClr val="tx1"/>
            </a:solidFill>
            <a:prstDash val="solid"/>
          </a:ln>
        </p:spPr>
      </p:sp>
      <p:sp>
        <p:nvSpPr>
          <p:cNvPr id="29" name="Shape 25"/>
          <p:cNvSpPr/>
          <p:nvPr/>
        </p:nvSpPr>
        <p:spPr>
          <a:xfrm>
            <a:off x="8229600" y="3520440"/>
            <a:ext cx="0" cy="182880"/>
          </a:xfrm>
          <a:prstGeom prst="line">
            <a:avLst/>
          </a:prstGeom>
          <a:noFill/>
          <a:ln w="19050">
            <a:solidFill>
              <a:schemeClr val="tx1"/>
            </a:solidFill>
            <a:prstDash val="solid"/>
          </a:ln>
        </p:spPr>
      </p:sp>
      <p:sp>
        <p:nvSpPr>
          <p:cNvPr id="30" name="Text 26"/>
          <p:cNvSpPr txBox="1"/>
          <p:nvPr/>
        </p:nvSpPr>
        <p:spPr>
          <a:xfrm>
            <a:off x="7955280" y="2240280"/>
            <a:ext cx="548640" cy="274320"/>
          </a:xfrm>
          <a:prstGeom prst="rect">
            <a:avLst/>
          </a:prstGeom>
          <a:noFill/>
          <a:ln/>
        </p:spPr>
        <p:txBody>
          <a:bodyPr wrap="square" lIns="0" tIns="0" rIns="0" bIns="0" rtlCol="0" anchor="ctr"/>
          <a:lstStyle/>
          <a:p>
            <a:pPr algn="ctr" indent="0" marL="0">
              <a:buNone/>
            </a:pPr>
            <a:r>
              <a:rPr lang="en-US" sz="1400" dirty="0">
                <a:solidFill>
                  <a:schemeClr val="tx1"/>
                </a:solidFill>
              </a:rPr>
              <a:t>4</a:t>
            </a:r>
            <a:endParaRPr lang="en-US" sz="1400" dirty="0"/>
          </a:p>
        </p:txBody>
      </p:sp>
      <p:sp>
        <p:nvSpPr>
          <p:cNvPr id="31" name="Text 27"/>
          <p:cNvSpPr txBox="1"/>
          <p:nvPr/>
        </p:nvSpPr>
        <p:spPr>
          <a:xfrm>
            <a:off x="7955280" y="3749040"/>
            <a:ext cx="548640" cy="274320"/>
          </a:xfrm>
          <a:prstGeom prst="rect">
            <a:avLst/>
          </a:prstGeom>
          <a:noFill/>
          <a:ln/>
        </p:spPr>
        <p:txBody>
          <a:bodyPr wrap="square" lIns="0" tIns="0" rIns="0" bIns="0" rtlCol="0" anchor="ctr"/>
          <a:lstStyle/>
          <a:p>
            <a:pPr algn="ctr" indent="0" marL="0">
              <a:buNone/>
            </a:pPr>
            <a:r>
              <a:rPr lang="en-US" sz="1400" dirty="0">
                <a:solidFill>
                  <a:schemeClr val="tx1"/>
                </a:solidFill>
              </a:rPr>
              <a:t>28</a:t>
            </a:r>
            <a:endParaRPr lang="en-US" sz="1400" dirty="0"/>
          </a:p>
        </p:txBody>
      </p:sp>
      <p:sp>
        <p:nvSpPr>
          <p:cNvPr id="32" name="Text 28"/>
          <p:cNvSpPr txBox="1"/>
          <p:nvPr/>
        </p:nvSpPr>
        <p:spPr>
          <a:xfrm>
            <a:off x="548640" y="4160520"/>
            <a:ext cx="8046720" cy="365760"/>
          </a:xfrm>
          <a:prstGeom prst="rect">
            <a:avLst/>
          </a:prstGeom>
          <a:noFill/>
          <a:ln/>
        </p:spPr>
        <p:txBody>
          <a:bodyPr wrap="square" lIns="0" tIns="0" rIns="0" bIns="0" rtlCol="0" anchor="ctr"/>
          <a:lstStyle/>
          <a:p>
            <a:pPr indent="0" marL="0">
              <a:buNone/>
            </a:pPr>
            <a:r>
              <a:rPr lang="en-US" sz="1500" i="1" dirty="0">
                <a:solidFill>
                  <a:schemeClr val="accent5"/>
                </a:solidFill>
              </a:rPr>
              <a:t>A unit rate is the amount for every 1 of something.</a:t>
            </a:r>
            <a:endParaRPr lang="en-US" sz="1500" dirty="0"/>
          </a:p>
        </p:txBody>
      </p:sp>
      <p:sp>
        <p:nvSpPr>
          <p:cNvPr id="25" name="Slide Number Placeholder 0"/>
          <p:cNvSpPr>
            <a:spLocks noGrp="1"/>
          </p:cNvSpPr>
          <p:nvPr>
            <p:ph type="sldNum" sz="quarter" idx="4294967295"/>
          </p:nvPr>
        </p:nvSpPr>
        <p:spPr>
          <a:xfrm>
            <a:off x="8229600" y="4736592"/>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1"/>
          <p:cNvSpPr/>
          <p:nvPr>
            <p:ph idx="101" type="title" hasCustomPrompt="1"/>
          </p:nvPr>
        </p:nvSpPr>
        <p:spPr>
          <a:xfrm>
            <a:off x="1051560" y="292608"/>
            <a:ext cx="7635240" cy="640080"/>
          </a:xfrm>
          <a:prstGeom prst="rect">
            <a:avLst/>
          </a:prstGeom>
          <a:noFill/>
          <a:ln/>
        </p:spPr>
        <p:txBody>
          <a:bodyPr wrap="square" lIns="0" tIns="0" rIns="0" bIns="0" rtlCol="0" anchor="ctr"/>
          <a:lstStyle/>
          <a:p>
            <a:pPr algn="l" indent="0" marL="0">
              <a:buNone/>
            </a:pPr>
            <a:r>
              <a:rPr lang="en-US" sz="3000" b="1" dirty="0">
                <a:solidFill>
                  <a:schemeClr val="tx1"/>
                </a:solidFill>
                <a:latin typeface="Cambria" pitchFamily="34" charset="0"/>
                <a:ea typeface="Cambria" pitchFamily="34" charset="-122"/>
                <a:cs typeface="Cambria" pitchFamily="34" charset="-120"/>
              </a:rPr>
              <a:t>Your Jobs and Helpers</a:t>
            </a:r>
            <a:endParaRPr lang="en-US" sz="3000" dirty="0"/>
          </a:p>
        </p:txBody>
      </p:sp>
      <p:sp>
        <p:nvSpPr>
          <p:cNvPr id="3" name="title-icon-circle"/>
          <p:cNvSpPr/>
          <p:nvPr/>
        </p:nvSpPr>
        <p:spPr>
          <a:xfrm>
            <a:off x="457200" y="365760"/>
            <a:ext cx="493776" cy="493776"/>
          </a:xfrm>
          <a:prstGeom prst="ellipse">
            <a:avLst/>
          </a:prstGeom>
          <a:solidFill>
            <a:schemeClr val="tx1"/>
          </a:solidFill>
          <a:ln w="12700">
            <a:solidFill>
              <a:schemeClr val="tx1"/>
            </a:solidFill>
            <a:prstDash val="solid"/>
          </a:ln>
        </p:spPr>
      </p:sp>
      <p:pic>
        <p:nvPicPr>
          <p:cNvPr id="4" name="title-icon" descr="preencoded.png">    </p:cNvPr>
          <p:cNvPicPr>
            <a:picLocks noChangeAspect="1"/>
          </p:cNvPicPr>
          <p:nvPr/>
        </p:nvPicPr>
        <p:blipFill>
          <a:blip r:embed="rId1"/>
          <a:stretch>
            <a:fillRect/>
          </a:stretch>
        </p:blipFill>
        <p:spPr>
          <a:xfrm>
            <a:off x="566928" y="475488"/>
            <a:ext cx="274320" cy="274320"/>
          </a:xfrm>
          <a:prstGeom prst="rect">
            <a:avLst/>
          </a:prstGeom>
        </p:spPr>
      </p:pic>
      <p:sp>
        <p:nvSpPr>
          <p:cNvPr id="6" name="card-Jobs"/>
          <p:cNvSpPr/>
          <p:nvPr/>
        </p:nvSpPr>
        <p:spPr>
          <a:xfrm>
            <a:off x="548640" y="1188720"/>
            <a:ext cx="1874520" cy="2743200"/>
          </a:xfrm>
          <a:prstGeom prst="roundRect">
            <a:avLst>
              <a:gd name="adj" fmla="val 4878"/>
            </a:avLst>
          </a:prstGeom>
          <a:solidFill>
            <a:schemeClr val="bg2"/>
          </a:solidFill>
          <a:ln w="12700">
            <a:solidFill>
              <a:schemeClr val="bg2"/>
            </a:solidFill>
            <a:prstDash val="solid"/>
          </a:ln>
        </p:spPr>
      </p:sp>
      <p:sp>
        <p:nvSpPr>
          <p:cNvPr id="7" name="Shape 3"/>
          <p:cNvSpPr/>
          <p:nvPr/>
        </p:nvSpPr>
        <p:spPr>
          <a:xfrm>
            <a:off x="777240" y="1417320"/>
            <a:ext cx="502920" cy="502920"/>
          </a:xfrm>
          <a:prstGeom prst="ellipse">
            <a:avLst/>
          </a:prstGeom>
          <a:solidFill>
            <a:schemeClr val="tx1"/>
          </a:solidFill>
          <a:ln w="12700">
            <a:solidFill>
              <a:schemeClr val="tx1"/>
            </a:solidFill>
            <a:prstDash val="solid"/>
          </a:ln>
        </p:spPr>
      </p:sp>
      <p:pic>
        <p:nvPicPr>
          <p:cNvPr id="8" name="Image 1" descr="preencoded.png">    </p:cNvPr>
          <p:cNvPicPr>
            <a:picLocks noChangeAspect="1"/>
          </p:cNvPicPr>
          <p:nvPr/>
        </p:nvPicPr>
        <p:blipFill>
          <a:blip r:embed="rId2"/>
          <a:stretch>
            <a:fillRect/>
          </a:stretch>
        </p:blipFill>
        <p:spPr>
          <a:xfrm>
            <a:off x="900684" y="1540764"/>
            <a:ext cx="256032" cy="256032"/>
          </a:xfrm>
          <a:prstGeom prst="rect">
            <a:avLst/>
          </a:prstGeom>
        </p:spPr>
      </p:pic>
      <p:sp>
        <p:nvSpPr>
          <p:cNvPr id="9" name="Text 4"/>
          <p:cNvSpPr txBox="1"/>
          <p:nvPr/>
        </p:nvSpPr>
        <p:spPr>
          <a:xfrm>
            <a:off x="777240" y="2057400"/>
            <a:ext cx="1417320" cy="365760"/>
          </a:xfrm>
          <a:prstGeom prst="rect">
            <a:avLst/>
          </a:prstGeom>
          <a:noFill/>
          <a:ln/>
        </p:spPr>
        <p:txBody>
          <a:bodyPr wrap="square" lIns="0" tIns="0" rIns="0" bIns="0" rtlCol="0" anchor="ctr"/>
          <a:lstStyle/>
          <a:p>
            <a:pPr indent="0" marL="0">
              <a:buNone/>
            </a:pPr>
            <a:r>
              <a:rPr lang="en-US" sz="1700" b="1" dirty="0">
                <a:solidFill>
                  <a:schemeClr val="tx1"/>
                </a:solidFill>
              </a:rPr>
              <a:t>Jobs</a:t>
            </a:r>
            <a:endParaRPr lang="en-US" sz="1700" dirty="0"/>
          </a:p>
        </p:txBody>
      </p:sp>
      <p:sp>
        <p:nvSpPr>
          <p:cNvPr id="10" name="Text 5"/>
          <p:cNvSpPr txBox="1"/>
          <p:nvPr/>
        </p:nvSpPr>
        <p:spPr>
          <a:xfrm>
            <a:off x="777240" y="2450592"/>
            <a:ext cx="1417320" cy="1371600"/>
          </a:xfrm>
          <a:prstGeom prst="rect">
            <a:avLst/>
          </a:prstGeom>
          <a:noFill/>
          <a:ln/>
        </p:spPr>
        <p:txBody>
          <a:bodyPr wrap="square" lIns="0" tIns="0" rIns="0" bIns="0" rtlCol="0" anchor="t"/>
          <a:lstStyle/>
          <a:p>
            <a:pPr indent="0" marL="0">
              <a:buNone/>
            </a:pPr>
            <a:r>
              <a:rPr lang="en-US" sz="1400" dirty="0">
                <a:solidFill>
                  <a:schemeClr val="tx1"/>
                </a:solidFill>
              </a:rPr>
              <a:t>The Driver taps. The Navigator reads aloud. Switch jobs after each room.</a:t>
            </a:r>
            <a:endParaRPr lang="en-US" sz="1400" dirty="0"/>
          </a:p>
        </p:txBody>
      </p:sp>
      <p:sp>
        <p:nvSpPr>
          <p:cNvPr id="11" name="card-Practice"/>
          <p:cNvSpPr/>
          <p:nvPr/>
        </p:nvSpPr>
        <p:spPr>
          <a:xfrm>
            <a:off x="2606040" y="1188720"/>
            <a:ext cx="1874520" cy="2743200"/>
          </a:xfrm>
          <a:prstGeom prst="roundRect">
            <a:avLst>
              <a:gd name="adj" fmla="val 4878"/>
            </a:avLst>
          </a:prstGeom>
          <a:solidFill>
            <a:schemeClr val="bg2"/>
          </a:solidFill>
          <a:ln w="12700">
            <a:solidFill>
              <a:schemeClr val="bg2"/>
            </a:solidFill>
            <a:prstDash val="solid"/>
          </a:ln>
        </p:spPr>
      </p:sp>
      <p:sp>
        <p:nvSpPr>
          <p:cNvPr id="12" name="Shape 7"/>
          <p:cNvSpPr/>
          <p:nvPr/>
        </p:nvSpPr>
        <p:spPr>
          <a:xfrm>
            <a:off x="2834640" y="1417320"/>
            <a:ext cx="502920" cy="502920"/>
          </a:xfrm>
          <a:prstGeom prst="ellipse">
            <a:avLst/>
          </a:prstGeom>
          <a:solidFill>
            <a:schemeClr val="tx1"/>
          </a:solidFill>
          <a:ln w="12700">
            <a:solidFill>
              <a:schemeClr val="tx1"/>
            </a:solidFill>
            <a:prstDash val="solid"/>
          </a:ln>
        </p:spPr>
      </p:sp>
      <p:pic>
        <p:nvPicPr>
          <p:cNvPr id="13" name="Image 2" descr="preencoded.png">    </p:cNvPr>
          <p:cNvPicPr>
            <a:picLocks noChangeAspect="1"/>
          </p:cNvPicPr>
          <p:nvPr/>
        </p:nvPicPr>
        <p:blipFill>
          <a:blip r:embed="rId3"/>
          <a:stretch>
            <a:fillRect/>
          </a:stretch>
        </p:blipFill>
        <p:spPr>
          <a:xfrm>
            <a:off x="2958084" y="1540764"/>
            <a:ext cx="256032" cy="256032"/>
          </a:xfrm>
          <a:prstGeom prst="rect">
            <a:avLst/>
          </a:prstGeom>
        </p:spPr>
      </p:pic>
      <p:sp>
        <p:nvSpPr>
          <p:cNvPr id="14" name="Text 8"/>
          <p:cNvSpPr txBox="1"/>
          <p:nvPr/>
        </p:nvSpPr>
        <p:spPr>
          <a:xfrm>
            <a:off x="2834640" y="2057400"/>
            <a:ext cx="1417320" cy="365760"/>
          </a:xfrm>
          <a:prstGeom prst="rect">
            <a:avLst/>
          </a:prstGeom>
          <a:noFill/>
          <a:ln/>
        </p:spPr>
        <p:txBody>
          <a:bodyPr wrap="square" lIns="0" tIns="0" rIns="0" bIns="0" rtlCol="0" anchor="ctr"/>
          <a:lstStyle/>
          <a:p>
            <a:pPr indent="0" marL="0">
              <a:buNone/>
            </a:pPr>
            <a:r>
              <a:rPr lang="en-US" sz="1700" b="1" dirty="0">
                <a:solidFill>
                  <a:schemeClr val="tx1"/>
                </a:solidFill>
              </a:rPr>
              <a:t>Practice</a:t>
            </a:r>
            <a:endParaRPr lang="en-US" sz="1700" dirty="0"/>
          </a:p>
        </p:txBody>
      </p:sp>
      <p:sp>
        <p:nvSpPr>
          <p:cNvPr id="15" name="Text 9"/>
          <p:cNvSpPr txBox="1"/>
          <p:nvPr/>
        </p:nvSpPr>
        <p:spPr>
          <a:xfrm>
            <a:off x="2834640" y="2450592"/>
            <a:ext cx="1417320" cy="1371600"/>
          </a:xfrm>
          <a:prstGeom prst="rect">
            <a:avLst/>
          </a:prstGeom>
          <a:noFill/>
          <a:ln/>
        </p:spPr>
        <p:txBody>
          <a:bodyPr wrap="square" lIns="0" tIns="0" rIns="0" bIns="0" rtlCol="0" anchor="t"/>
          <a:lstStyle/>
          <a:p>
            <a:pPr indent="0" marL="0">
              <a:buNone/>
            </a:pPr>
            <a:r>
              <a:rPr lang="en-US" sz="1400" dirty="0">
                <a:solidFill>
                  <a:schemeClr val="tx1"/>
                </a:solidFill>
              </a:rPr>
              <a:t>The pencil opens a short warm-up in each room.</a:t>
            </a:r>
            <a:endParaRPr lang="en-US" sz="1400" dirty="0"/>
          </a:p>
        </p:txBody>
      </p:sp>
      <p:sp>
        <p:nvSpPr>
          <p:cNvPr id="16" name="card-Hints"/>
          <p:cNvSpPr/>
          <p:nvPr/>
        </p:nvSpPr>
        <p:spPr>
          <a:xfrm>
            <a:off x="4663440" y="1188720"/>
            <a:ext cx="1874520" cy="2743200"/>
          </a:xfrm>
          <a:prstGeom prst="roundRect">
            <a:avLst>
              <a:gd name="adj" fmla="val 4878"/>
            </a:avLst>
          </a:prstGeom>
          <a:solidFill>
            <a:schemeClr val="bg2"/>
          </a:solidFill>
          <a:ln w="12700">
            <a:solidFill>
              <a:schemeClr val="bg2"/>
            </a:solidFill>
            <a:prstDash val="solid"/>
          </a:ln>
        </p:spPr>
      </p:sp>
      <p:sp>
        <p:nvSpPr>
          <p:cNvPr id="17" name="Shape 11"/>
          <p:cNvSpPr/>
          <p:nvPr/>
        </p:nvSpPr>
        <p:spPr>
          <a:xfrm>
            <a:off x="4892040" y="1417320"/>
            <a:ext cx="502920" cy="502920"/>
          </a:xfrm>
          <a:prstGeom prst="ellipse">
            <a:avLst/>
          </a:prstGeom>
          <a:solidFill>
            <a:schemeClr val="tx1"/>
          </a:solidFill>
          <a:ln w="12700">
            <a:solidFill>
              <a:schemeClr val="tx1"/>
            </a:solidFill>
            <a:prstDash val="solid"/>
          </a:ln>
        </p:spPr>
      </p:sp>
      <p:pic>
        <p:nvPicPr>
          <p:cNvPr id="18" name="Image 3" descr="preencoded.png">    </p:cNvPr>
          <p:cNvPicPr>
            <a:picLocks noChangeAspect="1"/>
          </p:cNvPicPr>
          <p:nvPr/>
        </p:nvPicPr>
        <p:blipFill>
          <a:blip r:embed="rId4"/>
          <a:stretch>
            <a:fillRect/>
          </a:stretch>
        </p:blipFill>
        <p:spPr>
          <a:xfrm>
            <a:off x="5015484" y="1540764"/>
            <a:ext cx="256032" cy="256032"/>
          </a:xfrm>
          <a:prstGeom prst="rect">
            <a:avLst/>
          </a:prstGeom>
        </p:spPr>
      </p:pic>
      <p:sp>
        <p:nvSpPr>
          <p:cNvPr id="19" name="Text 12"/>
          <p:cNvSpPr txBox="1"/>
          <p:nvPr/>
        </p:nvSpPr>
        <p:spPr>
          <a:xfrm>
            <a:off x="4892040" y="2057400"/>
            <a:ext cx="1417320" cy="365760"/>
          </a:xfrm>
          <a:prstGeom prst="rect">
            <a:avLst/>
          </a:prstGeom>
          <a:noFill/>
          <a:ln/>
        </p:spPr>
        <p:txBody>
          <a:bodyPr wrap="square" lIns="0" tIns="0" rIns="0" bIns="0" rtlCol="0" anchor="ctr"/>
          <a:lstStyle/>
          <a:p>
            <a:pPr indent="0" marL="0">
              <a:buNone/>
            </a:pPr>
            <a:r>
              <a:rPr lang="en-US" sz="1700" b="1" dirty="0">
                <a:solidFill>
                  <a:schemeClr val="tx1"/>
                </a:solidFill>
              </a:rPr>
              <a:t>Hints</a:t>
            </a:r>
            <a:endParaRPr lang="en-US" sz="1700" dirty="0"/>
          </a:p>
        </p:txBody>
      </p:sp>
      <p:sp>
        <p:nvSpPr>
          <p:cNvPr id="20" name="Text 13"/>
          <p:cNvSpPr txBox="1"/>
          <p:nvPr/>
        </p:nvSpPr>
        <p:spPr>
          <a:xfrm>
            <a:off x="4892040" y="2450592"/>
            <a:ext cx="1417320" cy="1371600"/>
          </a:xfrm>
          <a:prstGeom prst="rect">
            <a:avLst/>
          </a:prstGeom>
          <a:noFill/>
          <a:ln/>
        </p:spPr>
        <p:txBody>
          <a:bodyPr wrap="square" lIns="0" tIns="0" rIns="0" bIns="0" rtlCol="0" anchor="t"/>
          <a:lstStyle/>
          <a:p>
            <a:pPr indent="0" marL="0">
              <a:buNone/>
            </a:pPr>
            <a:r>
              <a:rPr lang="en-US" sz="1400" dirty="0">
                <a:solidFill>
                  <a:schemeClr val="tx1"/>
                </a:solidFill>
              </a:rPr>
              <a:t>Tap the lightbulb for a hint. Hints are always free.</a:t>
            </a:r>
            <a:endParaRPr lang="en-US" sz="1400" dirty="0"/>
          </a:p>
        </p:txBody>
      </p:sp>
      <p:sp>
        <p:nvSpPr>
          <p:cNvPr id="21" name="card-Logbook"/>
          <p:cNvSpPr/>
          <p:nvPr/>
        </p:nvSpPr>
        <p:spPr>
          <a:xfrm>
            <a:off x="6720840" y="1188720"/>
            <a:ext cx="1874520" cy="2743200"/>
          </a:xfrm>
          <a:prstGeom prst="roundRect">
            <a:avLst>
              <a:gd name="adj" fmla="val 4878"/>
            </a:avLst>
          </a:prstGeom>
          <a:solidFill>
            <a:schemeClr val="bg2"/>
          </a:solidFill>
          <a:ln w="12700">
            <a:solidFill>
              <a:schemeClr val="bg2"/>
            </a:solidFill>
            <a:prstDash val="solid"/>
          </a:ln>
        </p:spPr>
      </p:sp>
      <p:sp>
        <p:nvSpPr>
          <p:cNvPr id="22" name="Shape 15"/>
          <p:cNvSpPr/>
          <p:nvPr/>
        </p:nvSpPr>
        <p:spPr>
          <a:xfrm>
            <a:off x="6949440" y="1417320"/>
            <a:ext cx="502920" cy="502920"/>
          </a:xfrm>
          <a:prstGeom prst="ellipse">
            <a:avLst/>
          </a:prstGeom>
          <a:solidFill>
            <a:schemeClr val="tx1"/>
          </a:solidFill>
          <a:ln w="12700">
            <a:solidFill>
              <a:schemeClr val="tx1"/>
            </a:solidFill>
            <a:prstDash val="solid"/>
          </a:ln>
        </p:spPr>
      </p:sp>
      <p:pic>
        <p:nvPicPr>
          <p:cNvPr id="23" name="Image 4" descr="preencoded.png">    </p:cNvPr>
          <p:cNvPicPr>
            <a:picLocks noChangeAspect="1"/>
          </p:cNvPicPr>
          <p:nvPr/>
        </p:nvPicPr>
        <p:blipFill>
          <a:blip r:embed="rId5"/>
          <a:stretch>
            <a:fillRect/>
          </a:stretch>
        </p:blipFill>
        <p:spPr>
          <a:xfrm>
            <a:off x="7072884" y="1540764"/>
            <a:ext cx="256032" cy="256032"/>
          </a:xfrm>
          <a:prstGeom prst="rect">
            <a:avLst/>
          </a:prstGeom>
        </p:spPr>
      </p:pic>
      <p:sp>
        <p:nvSpPr>
          <p:cNvPr id="24" name="Text 16"/>
          <p:cNvSpPr txBox="1"/>
          <p:nvPr/>
        </p:nvSpPr>
        <p:spPr>
          <a:xfrm>
            <a:off x="6949440" y="2057400"/>
            <a:ext cx="1417320" cy="365760"/>
          </a:xfrm>
          <a:prstGeom prst="rect">
            <a:avLst/>
          </a:prstGeom>
          <a:noFill/>
          <a:ln/>
        </p:spPr>
        <p:txBody>
          <a:bodyPr wrap="square" lIns="0" tIns="0" rIns="0" bIns="0" rtlCol="0" anchor="ctr"/>
          <a:lstStyle/>
          <a:p>
            <a:pPr indent="0" marL="0">
              <a:buNone/>
            </a:pPr>
            <a:r>
              <a:rPr lang="en-US" sz="1700" b="1" dirty="0">
                <a:solidFill>
                  <a:schemeClr val="tx1"/>
                </a:solidFill>
              </a:rPr>
              <a:t>Logbook</a:t>
            </a:r>
            <a:endParaRPr lang="en-US" sz="1700" dirty="0"/>
          </a:p>
        </p:txBody>
      </p:sp>
      <p:sp>
        <p:nvSpPr>
          <p:cNvPr id="25" name="Text 17"/>
          <p:cNvSpPr txBox="1"/>
          <p:nvPr/>
        </p:nvSpPr>
        <p:spPr>
          <a:xfrm>
            <a:off x="6949440" y="2450592"/>
            <a:ext cx="1417320" cy="1371600"/>
          </a:xfrm>
          <a:prstGeom prst="rect">
            <a:avLst/>
          </a:prstGeom>
          <a:noFill/>
          <a:ln/>
        </p:spPr>
        <p:txBody>
          <a:bodyPr wrap="square" lIns="0" tIns="0" rIns="0" bIns="0" rtlCol="0" anchor="t"/>
          <a:lstStyle/>
          <a:p>
            <a:pPr indent="0" marL="0">
              <a:buNone/>
            </a:pPr>
            <a:r>
              <a:rPr lang="en-US" sz="1400" dirty="0">
                <a:solidFill>
                  <a:schemeClr val="tx1"/>
                </a:solidFill>
              </a:rPr>
              <a:t>Both partners write every clue in their own logbook.</a:t>
            </a:r>
            <a:endParaRPr lang="en-US" sz="1400" dirty="0"/>
          </a:p>
        </p:txBody>
      </p:sp>
      <p:sp>
        <p:nvSpPr>
          <p:cNvPr id="25" name="Slide Number Placeholder 0"/>
          <p:cNvSpPr>
            <a:spLocks noGrp="1"/>
          </p:cNvSpPr>
          <p:nvPr>
            <p:ph type="sldNum" sz="quarter" idx="4294967295"/>
          </p:nvPr>
        </p:nvSpPr>
        <p:spPr>
          <a:xfrm>
            <a:off x="8229600" y="4736592"/>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1"/>
          <p:cNvSpPr/>
          <p:nvPr>
            <p:ph idx="101" type="title" hasCustomPrompt="1"/>
          </p:nvPr>
        </p:nvSpPr>
        <p:spPr>
          <a:xfrm>
            <a:off x="1051560" y="292608"/>
            <a:ext cx="7635240" cy="640080"/>
          </a:xfrm>
          <a:prstGeom prst="rect">
            <a:avLst/>
          </a:prstGeom>
          <a:noFill/>
          <a:ln/>
        </p:spPr>
        <p:txBody>
          <a:bodyPr wrap="square" lIns="0" tIns="0" rIns="0" bIns="0" rtlCol="0" anchor="ctr"/>
          <a:lstStyle/>
          <a:p>
            <a:pPr algn="l" indent="0" marL="0">
              <a:buNone/>
            </a:pPr>
            <a:r>
              <a:rPr lang="en-US" sz="3000" b="1" dirty="0">
                <a:solidFill>
                  <a:schemeClr val="tx1"/>
                </a:solidFill>
                <a:latin typeface="Cambria" pitchFamily="34" charset="0"/>
                <a:ea typeface="Cambria" pitchFamily="34" charset="-122"/>
                <a:cs typeface="Cambria" pitchFamily="34" charset="-120"/>
              </a:rPr>
              <a:t>Reflect: Our Toolkit</a:t>
            </a:r>
            <a:endParaRPr lang="en-US" sz="3000" dirty="0"/>
          </a:p>
        </p:txBody>
      </p:sp>
      <p:sp>
        <p:nvSpPr>
          <p:cNvPr id="3" name="title-icon-circle"/>
          <p:cNvSpPr/>
          <p:nvPr/>
        </p:nvSpPr>
        <p:spPr>
          <a:xfrm>
            <a:off x="457200" y="365760"/>
            <a:ext cx="493776" cy="493776"/>
          </a:xfrm>
          <a:prstGeom prst="ellipse">
            <a:avLst/>
          </a:prstGeom>
          <a:solidFill>
            <a:schemeClr val="tx1"/>
          </a:solidFill>
          <a:ln w="12700">
            <a:solidFill>
              <a:schemeClr val="tx1"/>
            </a:solidFill>
            <a:prstDash val="solid"/>
          </a:ln>
        </p:spPr>
      </p:sp>
      <p:pic>
        <p:nvPicPr>
          <p:cNvPr id="4" name="title-icon" descr="preencoded.png">    </p:cNvPr>
          <p:cNvPicPr>
            <a:picLocks noChangeAspect="1"/>
          </p:cNvPicPr>
          <p:nvPr/>
        </p:nvPicPr>
        <p:blipFill>
          <a:blip r:embed="rId1"/>
          <a:stretch>
            <a:fillRect/>
          </a:stretch>
        </p:blipFill>
        <p:spPr>
          <a:xfrm>
            <a:off x="566928" y="475488"/>
            <a:ext cx="274320" cy="274320"/>
          </a:xfrm>
          <a:prstGeom prst="rect">
            <a:avLst/>
          </a:prstGeom>
        </p:spPr>
      </p:pic>
      <p:sp>
        <p:nvSpPr>
          <p:cNvPr id="6" name="Text 2"/>
          <p:cNvSpPr txBox="1"/>
          <p:nvPr/>
        </p:nvSpPr>
        <p:spPr>
          <a:xfrm>
            <a:off x="548640" y="1188720"/>
            <a:ext cx="8046720" cy="1463040"/>
          </a:xfrm>
          <a:prstGeom prst="rect">
            <a:avLst/>
          </a:prstGeom>
          <a:noFill/>
          <a:ln/>
        </p:spPr>
        <p:txBody>
          <a:bodyPr wrap="square" rtlCol="0" anchor="t"/>
          <a:lstStyle/>
          <a:p>
            <a:pPr marL="228600" indent="-228600">
              <a:spcAft>
                <a:spcPts val="1200"/>
              </a:spcAft>
              <a:buSzPct val="100000"/>
              <a:buChar char="•"/>
            </a:pPr>
            <a:r>
              <a:rPr lang="en-US" sz="1800" dirty="0">
                <a:solidFill>
                  <a:schemeClr val="tx1"/>
                </a:solidFill>
              </a:rPr>
              <a:t>Which tool felt most useful? Which felt hardest?</a:t>
            </a:r>
            <a:endParaRPr lang="en-US" sz="1800" dirty="0"/>
          </a:p>
          <a:p>
            <a:pPr marL="228600" indent="-228600">
              <a:spcAft>
                <a:spcPts val="1200"/>
              </a:spcAft>
              <a:buSzPct val="100000"/>
              <a:buChar char="•"/>
            </a:pPr>
            <a:r>
              <a:rPr lang="en-US" sz="1800" dirty="0">
                <a:solidFill>
                  <a:schemeClr val="tx1"/>
                </a:solidFill>
              </a:rPr>
              <a:t>Why does adding the same amount to both rows break a ratio?</a:t>
            </a:r>
            <a:endParaRPr lang="en-US" sz="1800" dirty="0"/>
          </a:p>
        </p:txBody>
      </p:sp>
      <p:sp>
        <p:nvSpPr>
          <p:cNvPr id="7" name="Shape 3"/>
          <p:cNvSpPr/>
          <p:nvPr/>
        </p:nvSpPr>
        <p:spPr>
          <a:xfrm>
            <a:off x="548640" y="2788920"/>
            <a:ext cx="8046720" cy="1600200"/>
          </a:xfrm>
          <a:prstGeom prst="roundRect">
            <a:avLst>
              <a:gd name="adj" fmla="val 5714"/>
            </a:avLst>
          </a:prstGeom>
          <a:solidFill>
            <a:schemeClr val="accent6"/>
          </a:solidFill>
          <a:ln w="12700">
            <a:solidFill>
              <a:schemeClr val="accent6"/>
            </a:solidFill>
            <a:prstDash val="solid"/>
          </a:ln>
        </p:spPr>
      </p:sp>
      <p:sp>
        <p:nvSpPr>
          <p:cNvPr id="8" name="Text 4"/>
          <p:cNvSpPr txBox="1"/>
          <p:nvPr/>
        </p:nvSpPr>
        <p:spPr>
          <a:xfrm>
            <a:off x="777240" y="2926080"/>
            <a:ext cx="7589520" cy="1325880"/>
          </a:xfrm>
          <a:prstGeom prst="rect">
            <a:avLst/>
          </a:prstGeom>
          <a:noFill/>
          <a:ln/>
        </p:spPr>
        <p:txBody>
          <a:bodyPr wrap="square" lIns="0" tIns="0" rIns="0" bIns="0" rtlCol="0" anchor="t"/>
          <a:lstStyle/>
          <a:p>
            <a:pPr indent="0" marL="0">
              <a:buNone/>
            </a:pPr>
            <a:r>
              <a:rPr lang="en-US" sz="1800" b="1" dirty="0">
                <a:solidFill>
                  <a:schemeClr val="accent3"/>
                </a:solidFill>
              </a:rPr>
              <a:t>Tomorrow</a:t>
            </a:r>
            <a:endParaRPr lang="en-US" sz="1800" dirty="0"/>
          </a:p>
          <a:p>
            <a:pPr indent="0" marL="0">
              <a:buNone/>
            </a:pPr>
            <a:r>
              <a:rPr lang="en-US" sz="1800" dirty="0">
                <a:solidFill>
                  <a:schemeClr val="tx1"/>
                </a:solidFill>
              </a:rPr>
              <a:t>The lighthouse goes dark. You’ll have one class period to light it again.</a:t>
            </a:r>
            <a:endParaRPr lang="en-US" sz="1800" dirty="0"/>
          </a:p>
        </p:txBody>
      </p:sp>
      <p:sp>
        <p:nvSpPr>
          <p:cNvPr id="25" name="Slide Number Placeholder 0"/>
          <p:cNvSpPr>
            <a:spLocks noGrp="1"/>
          </p:cNvSpPr>
          <p:nvPr>
            <p:ph type="sldNum" sz="quarter" idx="4294967295"/>
          </p:nvPr>
        </p:nvSpPr>
        <p:spPr>
          <a:xfrm>
            <a:off x="8229600" y="4736592"/>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548640" y="960120"/>
            <a:ext cx="5120640" cy="365760"/>
          </a:xfrm>
          <a:prstGeom prst="rect">
            <a:avLst/>
          </a:prstGeom>
          <a:noFill/>
          <a:ln/>
        </p:spPr>
        <p:txBody>
          <a:bodyPr wrap="square" lIns="0" tIns="0" rIns="0" bIns="0" rtlCol="0" anchor="ctr"/>
          <a:lstStyle/>
          <a:p>
            <a:pPr indent="0" marL="0">
              <a:buNone/>
            </a:pPr>
            <a:r>
              <a:rPr lang="en-US" sz="1400" b="1" spc="300" kern="0" dirty="0">
                <a:solidFill>
                  <a:schemeClr val="accent1"/>
                </a:solidFill>
              </a:rPr>
              <a:t>DAY 2 · LESSON 2</a:t>
            </a:r>
            <a:endParaRPr lang="en-US" sz="1400" dirty="0"/>
          </a:p>
        </p:txBody>
      </p:sp>
      <p:sp>
        <p:nvSpPr>
          <p:cNvPr id="3" name="Text 0"/>
          <p:cNvSpPr/>
          <p:nvPr>
            <p:ph idx="100" type="title" hasCustomPrompt="1"/>
          </p:nvPr>
        </p:nvSpPr>
        <p:spPr>
          <a:xfrm>
            <a:off x="548640" y="1463040"/>
            <a:ext cx="5120640" cy="1371600"/>
          </a:xfrm>
          <a:prstGeom prst="rect">
            <a:avLst/>
          </a:prstGeom>
          <a:noFill/>
          <a:ln/>
        </p:spPr>
        <p:txBody>
          <a:bodyPr wrap="square" lIns="0" tIns="0" rIns="0" bIns="0" rtlCol="0" anchor="b"/>
          <a:lstStyle/>
          <a:p>
            <a:pPr algn="l" indent="0" marL="0">
              <a:buNone/>
            </a:pPr>
            <a:r>
              <a:rPr lang="en-US" sz="4000" b="1" dirty="0">
                <a:solidFill>
                  <a:schemeClr val="bg1"/>
                </a:solidFill>
                <a:latin typeface="Cambria" pitchFamily="34" charset="0"/>
                <a:ea typeface="Cambria" pitchFamily="34" charset="-122"/>
                <a:cs typeface="Cambria" pitchFamily="34" charset="-120"/>
              </a:rPr>
              <a:t>The Escape</a:t>
            </a:r>
            <a:endParaRPr lang="en-US" sz="4000" dirty="0"/>
          </a:p>
        </p:txBody>
      </p:sp>
      <p:sp>
        <p:nvSpPr>
          <p:cNvPr id="4" name="Text 0"/>
          <p:cNvSpPr/>
          <p:nvPr>
            <p:ph idx="101" type="body" hasCustomPrompt="1"/>
          </p:nvPr>
        </p:nvSpPr>
        <p:spPr>
          <a:xfrm>
            <a:off x="548640" y="2926080"/>
            <a:ext cx="5120640" cy="1097280"/>
          </a:xfrm>
          <a:prstGeom prst="rect">
            <a:avLst/>
          </a:prstGeom>
          <a:noFill/>
          <a:ln/>
        </p:spPr>
        <p:txBody>
          <a:bodyPr wrap="square" lIns="0" tIns="0" rIns="0" bIns="0" rtlCol="0" anchor="t"/>
          <a:lstStyle/>
          <a:p>
            <a:pPr algn="l" indent="0" marL="0">
              <a:buNone/>
            </a:pPr>
            <a:r>
              <a:rPr lang="en-US" sz="2000" dirty="0">
                <a:solidFill>
                  <a:schemeClr val="accent1"/>
                </a:solidFill>
              </a:rPr>
              <a:t>Play all four rooms in one class period</a:t>
            </a:r>
            <a:endParaRPr lang="en-US" sz="2000" dirty="0"/>
          </a:p>
        </p:txBody>
      </p:sp>
      <p:pic>
        <p:nvPicPr>
          <p:cNvPr id="5" name="divider-photo" descr="The Escape">    </p:cNvPr>
          <p:cNvPicPr>
            <a:picLocks noChangeAspect="1"/>
          </p:cNvPicPr>
          <p:nvPr/>
        </p:nvPicPr>
        <p:blipFill>
          <a:blip r:embed="rId1"/>
          <a:stretch>
            <a:fillRect/>
          </a:stretch>
        </p:blipFill>
        <p:spPr>
          <a:xfrm>
            <a:off x="5852160" y="0"/>
            <a:ext cx="3291840" cy="514350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1"/>
          <p:cNvSpPr/>
          <p:nvPr>
            <p:ph idx="101" type="title" hasCustomPrompt="1"/>
          </p:nvPr>
        </p:nvSpPr>
        <p:spPr>
          <a:xfrm>
            <a:off x="1051560" y="292608"/>
            <a:ext cx="7635240" cy="640080"/>
          </a:xfrm>
          <a:prstGeom prst="rect">
            <a:avLst/>
          </a:prstGeom>
          <a:noFill/>
          <a:ln/>
        </p:spPr>
        <p:txBody>
          <a:bodyPr wrap="square" lIns="0" tIns="0" rIns="0" bIns="0" rtlCol="0" anchor="ctr"/>
          <a:lstStyle/>
          <a:p>
            <a:pPr algn="l" indent="0" marL="0">
              <a:buNone/>
            </a:pPr>
            <a:r>
              <a:rPr lang="en-US" sz="3000" b="1" dirty="0">
                <a:solidFill>
                  <a:schemeClr val="tx1"/>
                </a:solidFill>
                <a:latin typeface="Cambria" pitchFamily="34" charset="0"/>
                <a:ea typeface="Cambria" pitchFamily="34" charset="-122"/>
                <a:cs typeface="Cambria" pitchFamily="34" charset="-120"/>
              </a:rPr>
              <a:t>General Preparation</a:t>
            </a:r>
            <a:endParaRPr lang="en-US" sz="3000" dirty="0"/>
          </a:p>
        </p:txBody>
      </p:sp>
      <p:sp>
        <p:nvSpPr>
          <p:cNvPr id="3" name="title-icon-circle"/>
          <p:cNvSpPr/>
          <p:nvPr/>
        </p:nvSpPr>
        <p:spPr>
          <a:xfrm>
            <a:off x="457200" y="365760"/>
            <a:ext cx="493776" cy="493776"/>
          </a:xfrm>
          <a:prstGeom prst="ellipse">
            <a:avLst/>
          </a:prstGeom>
          <a:solidFill>
            <a:schemeClr val="tx1"/>
          </a:solidFill>
          <a:ln w="12700">
            <a:solidFill>
              <a:schemeClr val="tx1"/>
            </a:solidFill>
            <a:prstDash val="solid"/>
          </a:ln>
        </p:spPr>
      </p:sp>
      <p:pic>
        <p:nvPicPr>
          <p:cNvPr id="4" name="title-icon" descr="preencoded.png">    </p:cNvPr>
          <p:cNvPicPr>
            <a:picLocks noChangeAspect="1"/>
          </p:cNvPicPr>
          <p:nvPr/>
        </p:nvPicPr>
        <p:blipFill>
          <a:blip r:embed="rId1"/>
          <a:stretch>
            <a:fillRect/>
          </a:stretch>
        </p:blipFill>
        <p:spPr>
          <a:xfrm>
            <a:off x="566928" y="475488"/>
            <a:ext cx="274320" cy="274320"/>
          </a:xfrm>
          <a:prstGeom prst="rect">
            <a:avLst/>
          </a:prstGeom>
        </p:spPr>
      </p:pic>
      <p:sp>
        <p:nvSpPr>
          <p:cNvPr id="6" name="card-Form pairs"/>
          <p:cNvSpPr/>
          <p:nvPr/>
        </p:nvSpPr>
        <p:spPr>
          <a:xfrm>
            <a:off x="548640" y="1188720"/>
            <a:ext cx="2514600" cy="2651760"/>
          </a:xfrm>
          <a:prstGeom prst="roundRect">
            <a:avLst>
              <a:gd name="adj" fmla="val 3636"/>
            </a:avLst>
          </a:prstGeom>
          <a:solidFill>
            <a:schemeClr val="bg2"/>
          </a:solidFill>
          <a:ln w="12700">
            <a:solidFill>
              <a:schemeClr val="bg2"/>
            </a:solidFill>
            <a:prstDash val="solid"/>
          </a:ln>
        </p:spPr>
      </p:sp>
      <p:sp>
        <p:nvSpPr>
          <p:cNvPr id="7" name="Shape 3"/>
          <p:cNvSpPr/>
          <p:nvPr/>
        </p:nvSpPr>
        <p:spPr>
          <a:xfrm>
            <a:off x="777240" y="1417320"/>
            <a:ext cx="502920" cy="502920"/>
          </a:xfrm>
          <a:prstGeom prst="ellipse">
            <a:avLst/>
          </a:prstGeom>
          <a:solidFill>
            <a:schemeClr val="tx1"/>
          </a:solidFill>
          <a:ln w="12700">
            <a:solidFill>
              <a:schemeClr val="tx1"/>
            </a:solidFill>
            <a:prstDash val="solid"/>
          </a:ln>
        </p:spPr>
      </p:sp>
      <p:pic>
        <p:nvPicPr>
          <p:cNvPr id="8" name="Image 1" descr="preencoded.png">    </p:cNvPr>
          <p:cNvPicPr>
            <a:picLocks noChangeAspect="1"/>
          </p:cNvPicPr>
          <p:nvPr/>
        </p:nvPicPr>
        <p:blipFill>
          <a:blip r:embed="rId2"/>
          <a:stretch>
            <a:fillRect/>
          </a:stretch>
        </p:blipFill>
        <p:spPr>
          <a:xfrm>
            <a:off x="900684" y="1540764"/>
            <a:ext cx="256032" cy="256032"/>
          </a:xfrm>
          <a:prstGeom prst="rect">
            <a:avLst/>
          </a:prstGeom>
        </p:spPr>
      </p:pic>
      <p:sp>
        <p:nvSpPr>
          <p:cNvPr id="9" name="Text 4"/>
          <p:cNvSpPr txBox="1"/>
          <p:nvPr/>
        </p:nvSpPr>
        <p:spPr>
          <a:xfrm>
            <a:off x="777240" y="2057400"/>
            <a:ext cx="2057400" cy="365760"/>
          </a:xfrm>
          <a:prstGeom prst="rect">
            <a:avLst/>
          </a:prstGeom>
          <a:noFill/>
          <a:ln/>
        </p:spPr>
        <p:txBody>
          <a:bodyPr wrap="square" lIns="0" tIns="0" rIns="0" bIns="0" rtlCol="0" anchor="ctr"/>
          <a:lstStyle/>
          <a:p>
            <a:pPr indent="0" marL="0">
              <a:buNone/>
            </a:pPr>
            <a:r>
              <a:rPr lang="en-US" sz="1700" b="1" dirty="0">
                <a:solidFill>
                  <a:schemeClr val="tx1"/>
                </a:solidFill>
              </a:rPr>
              <a:t>Form pairs</a:t>
            </a:r>
            <a:endParaRPr lang="en-US" sz="1700" dirty="0"/>
          </a:p>
        </p:txBody>
      </p:sp>
      <p:sp>
        <p:nvSpPr>
          <p:cNvPr id="10" name="Text 5"/>
          <p:cNvSpPr txBox="1"/>
          <p:nvPr/>
        </p:nvSpPr>
        <p:spPr>
          <a:xfrm>
            <a:off x="777240" y="2450592"/>
            <a:ext cx="2057400" cy="1280160"/>
          </a:xfrm>
          <a:prstGeom prst="rect">
            <a:avLst/>
          </a:prstGeom>
          <a:noFill/>
          <a:ln/>
        </p:spPr>
        <p:txBody>
          <a:bodyPr wrap="square" lIns="0" tIns="0" rIns="0" bIns="0" rtlCol="0" anchor="t"/>
          <a:lstStyle/>
          <a:p>
            <a:pPr indent="0" marL="0">
              <a:buNone/>
            </a:pPr>
            <a:r>
              <a:rPr lang="en-US" sz="1400" dirty="0">
                <a:solidFill>
                  <a:schemeClr val="tx1"/>
                </a:solidFill>
              </a:rPr>
              <a:t>Give each pair one device. The Driver taps and the Navigator reads aloud.</a:t>
            </a:r>
            <a:endParaRPr lang="en-US" sz="1400" dirty="0"/>
          </a:p>
        </p:txBody>
      </p:sp>
      <p:sp>
        <p:nvSpPr>
          <p:cNvPr id="11" name="card-Test devices"/>
          <p:cNvSpPr/>
          <p:nvPr/>
        </p:nvSpPr>
        <p:spPr>
          <a:xfrm>
            <a:off x="3310128" y="1188720"/>
            <a:ext cx="2514600" cy="2651760"/>
          </a:xfrm>
          <a:prstGeom prst="roundRect">
            <a:avLst>
              <a:gd name="adj" fmla="val 3636"/>
            </a:avLst>
          </a:prstGeom>
          <a:solidFill>
            <a:schemeClr val="bg2"/>
          </a:solidFill>
          <a:ln w="12700">
            <a:solidFill>
              <a:schemeClr val="bg2"/>
            </a:solidFill>
            <a:prstDash val="solid"/>
          </a:ln>
        </p:spPr>
      </p:sp>
      <p:sp>
        <p:nvSpPr>
          <p:cNvPr id="12" name="Shape 7"/>
          <p:cNvSpPr/>
          <p:nvPr/>
        </p:nvSpPr>
        <p:spPr>
          <a:xfrm>
            <a:off x="3538728" y="1417320"/>
            <a:ext cx="502920" cy="502920"/>
          </a:xfrm>
          <a:prstGeom prst="ellipse">
            <a:avLst/>
          </a:prstGeom>
          <a:solidFill>
            <a:schemeClr val="tx1"/>
          </a:solidFill>
          <a:ln w="12700">
            <a:solidFill>
              <a:schemeClr val="tx1"/>
            </a:solidFill>
            <a:prstDash val="solid"/>
          </a:ln>
        </p:spPr>
      </p:sp>
      <p:pic>
        <p:nvPicPr>
          <p:cNvPr id="13" name="Image 2" descr="preencoded.png">    </p:cNvPr>
          <p:cNvPicPr>
            <a:picLocks noChangeAspect="1"/>
          </p:cNvPicPr>
          <p:nvPr/>
        </p:nvPicPr>
        <p:blipFill>
          <a:blip r:embed="rId3"/>
          <a:stretch>
            <a:fillRect/>
          </a:stretch>
        </p:blipFill>
        <p:spPr>
          <a:xfrm>
            <a:off x="3662172" y="1540764"/>
            <a:ext cx="256032" cy="256032"/>
          </a:xfrm>
          <a:prstGeom prst="rect">
            <a:avLst/>
          </a:prstGeom>
        </p:spPr>
      </p:pic>
      <p:sp>
        <p:nvSpPr>
          <p:cNvPr id="14" name="Text 8"/>
          <p:cNvSpPr txBox="1"/>
          <p:nvPr/>
        </p:nvSpPr>
        <p:spPr>
          <a:xfrm>
            <a:off x="3538728" y="2057400"/>
            <a:ext cx="2057400" cy="365760"/>
          </a:xfrm>
          <a:prstGeom prst="rect">
            <a:avLst/>
          </a:prstGeom>
          <a:noFill/>
          <a:ln/>
        </p:spPr>
        <p:txBody>
          <a:bodyPr wrap="square" lIns="0" tIns="0" rIns="0" bIns="0" rtlCol="0" anchor="ctr"/>
          <a:lstStyle/>
          <a:p>
            <a:pPr indent="0" marL="0">
              <a:buNone/>
            </a:pPr>
            <a:r>
              <a:rPr lang="en-US" sz="1700" b="1" dirty="0">
                <a:solidFill>
                  <a:schemeClr val="tx1"/>
                </a:solidFill>
              </a:rPr>
              <a:t>Test devices</a:t>
            </a:r>
            <a:endParaRPr lang="en-US" sz="1700" dirty="0"/>
          </a:p>
        </p:txBody>
      </p:sp>
      <p:sp>
        <p:nvSpPr>
          <p:cNvPr id="15" name="Text 9"/>
          <p:cNvSpPr txBox="1"/>
          <p:nvPr/>
        </p:nvSpPr>
        <p:spPr>
          <a:xfrm>
            <a:off x="3538728" y="2450592"/>
            <a:ext cx="2057400" cy="1280160"/>
          </a:xfrm>
          <a:prstGeom prst="rect">
            <a:avLst/>
          </a:prstGeom>
          <a:noFill/>
          <a:ln/>
        </p:spPr>
        <p:txBody>
          <a:bodyPr wrap="square" lIns="0" tIns="0" rIns="0" bIns="0" rtlCol="0" anchor="t"/>
          <a:lstStyle/>
          <a:p>
            <a:pPr indent="0" marL="0">
              <a:buNone/>
            </a:pPr>
            <a:r>
              <a:rPr lang="en-US" sz="1400" dirty="0">
                <a:solidFill>
                  <a:schemeClr val="tx1"/>
                </a:solidFill>
              </a:rPr>
              <a:t>Open the game on a school device before class. Check that the content filter lets it through.</a:t>
            </a:r>
            <a:endParaRPr lang="en-US" sz="1400" dirty="0"/>
          </a:p>
        </p:txBody>
      </p:sp>
      <p:sp>
        <p:nvSpPr>
          <p:cNvPr id="16" name="card-Have handouts ready"/>
          <p:cNvSpPr/>
          <p:nvPr/>
        </p:nvSpPr>
        <p:spPr>
          <a:xfrm>
            <a:off x="6071616" y="1188720"/>
            <a:ext cx="2514600" cy="2651760"/>
          </a:xfrm>
          <a:prstGeom prst="roundRect">
            <a:avLst>
              <a:gd name="adj" fmla="val 3636"/>
            </a:avLst>
          </a:prstGeom>
          <a:solidFill>
            <a:schemeClr val="bg2"/>
          </a:solidFill>
          <a:ln w="12700">
            <a:solidFill>
              <a:schemeClr val="bg2"/>
            </a:solidFill>
            <a:prstDash val="solid"/>
          </a:ln>
        </p:spPr>
      </p:sp>
      <p:sp>
        <p:nvSpPr>
          <p:cNvPr id="17" name="Shape 11"/>
          <p:cNvSpPr/>
          <p:nvPr/>
        </p:nvSpPr>
        <p:spPr>
          <a:xfrm>
            <a:off x="6300216" y="1417320"/>
            <a:ext cx="502920" cy="502920"/>
          </a:xfrm>
          <a:prstGeom prst="ellipse">
            <a:avLst/>
          </a:prstGeom>
          <a:solidFill>
            <a:schemeClr val="tx1"/>
          </a:solidFill>
          <a:ln w="12700">
            <a:solidFill>
              <a:schemeClr val="tx1"/>
            </a:solidFill>
            <a:prstDash val="solid"/>
          </a:ln>
        </p:spPr>
      </p:sp>
      <p:pic>
        <p:nvPicPr>
          <p:cNvPr id="18" name="Image 3" descr="preencoded.png">    </p:cNvPr>
          <p:cNvPicPr>
            <a:picLocks noChangeAspect="1"/>
          </p:cNvPicPr>
          <p:nvPr/>
        </p:nvPicPr>
        <p:blipFill>
          <a:blip r:embed="rId4"/>
          <a:stretch>
            <a:fillRect/>
          </a:stretch>
        </p:blipFill>
        <p:spPr>
          <a:xfrm>
            <a:off x="6423660" y="1540764"/>
            <a:ext cx="256032" cy="256032"/>
          </a:xfrm>
          <a:prstGeom prst="rect">
            <a:avLst/>
          </a:prstGeom>
        </p:spPr>
      </p:pic>
      <p:sp>
        <p:nvSpPr>
          <p:cNvPr id="19" name="Text 12"/>
          <p:cNvSpPr txBox="1"/>
          <p:nvPr/>
        </p:nvSpPr>
        <p:spPr>
          <a:xfrm>
            <a:off x="6300216" y="2057400"/>
            <a:ext cx="2057400" cy="365760"/>
          </a:xfrm>
          <a:prstGeom prst="rect">
            <a:avLst/>
          </a:prstGeom>
          <a:noFill/>
          <a:ln/>
        </p:spPr>
        <p:txBody>
          <a:bodyPr wrap="square" lIns="0" tIns="0" rIns="0" bIns="0" rtlCol="0" anchor="ctr"/>
          <a:lstStyle/>
          <a:p>
            <a:pPr indent="0" marL="0">
              <a:buNone/>
            </a:pPr>
            <a:r>
              <a:rPr lang="en-US" sz="1700" b="1" dirty="0">
                <a:solidFill>
                  <a:schemeClr val="tx1"/>
                </a:solidFill>
              </a:rPr>
              <a:t>Have handouts ready</a:t>
            </a:r>
            <a:endParaRPr lang="en-US" sz="1700" dirty="0"/>
          </a:p>
        </p:txBody>
      </p:sp>
      <p:sp>
        <p:nvSpPr>
          <p:cNvPr id="20" name="Text 13"/>
          <p:cNvSpPr txBox="1"/>
          <p:nvPr/>
        </p:nvSpPr>
        <p:spPr>
          <a:xfrm>
            <a:off x="6300216" y="2450592"/>
            <a:ext cx="2057400" cy="1280160"/>
          </a:xfrm>
          <a:prstGeom prst="rect">
            <a:avLst/>
          </a:prstGeom>
          <a:noFill/>
          <a:ln/>
        </p:spPr>
        <p:txBody>
          <a:bodyPr wrap="square" lIns="0" tIns="0" rIns="0" bIns="0" rtlCol="0" anchor="t"/>
          <a:lstStyle/>
          <a:p>
            <a:pPr indent="0" marL="0">
              <a:buNone/>
            </a:pPr>
            <a:r>
              <a:rPr lang="en-US" sz="1400" dirty="0">
                <a:solidFill>
                  <a:schemeClr val="tx1"/>
                </a:solidFill>
              </a:rPr>
              <a:t>Logbooks from Day 1, a few Paper Rooms copies, and your Escape Day Card.</a:t>
            </a:r>
            <a:endParaRPr lang="en-US" sz="1400" dirty="0"/>
          </a:p>
        </p:txBody>
      </p:sp>
      <p:sp>
        <p:nvSpPr>
          <p:cNvPr id="25" name="Slide Number Placeholder 0"/>
          <p:cNvSpPr>
            <a:spLocks noGrp="1"/>
          </p:cNvSpPr>
          <p:nvPr>
            <p:ph type="sldNum" sz="quarter" idx="4294967295"/>
          </p:nvPr>
        </p:nvSpPr>
        <p:spPr>
          <a:xfrm>
            <a:off x="8229600" y="4736592"/>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1"/>
          <p:cNvSpPr/>
          <p:nvPr>
            <p:ph idx="101" type="title" hasCustomPrompt="1"/>
          </p:nvPr>
        </p:nvSpPr>
        <p:spPr>
          <a:xfrm>
            <a:off x="1051560" y="292608"/>
            <a:ext cx="7635240" cy="640080"/>
          </a:xfrm>
          <a:prstGeom prst="rect">
            <a:avLst/>
          </a:prstGeom>
          <a:noFill/>
          <a:ln/>
        </p:spPr>
        <p:txBody>
          <a:bodyPr wrap="square" lIns="0" tIns="0" rIns="0" bIns="0" rtlCol="0" anchor="ctr"/>
          <a:lstStyle/>
          <a:p>
            <a:pPr algn="l" indent="0" marL="0">
              <a:buNone/>
            </a:pPr>
            <a:r>
              <a:rPr lang="en-US" sz="3000" b="1" dirty="0">
                <a:solidFill>
                  <a:schemeClr val="tx1"/>
                </a:solidFill>
                <a:latin typeface="Cambria" pitchFamily="34" charset="0"/>
                <a:ea typeface="Cambria" pitchFamily="34" charset="-122"/>
                <a:cs typeface="Cambria" pitchFamily="34" charset="-120"/>
              </a:rPr>
              <a:t>Guiding Question</a:t>
            </a:r>
            <a:endParaRPr lang="en-US" sz="3000" dirty="0"/>
          </a:p>
        </p:txBody>
      </p:sp>
      <p:sp>
        <p:nvSpPr>
          <p:cNvPr id="3" name="title-icon-circle"/>
          <p:cNvSpPr/>
          <p:nvPr/>
        </p:nvSpPr>
        <p:spPr>
          <a:xfrm>
            <a:off x="457200" y="365760"/>
            <a:ext cx="493776" cy="493776"/>
          </a:xfrm>
          <a:prstGeom prst="ellipse">
            <a:avLst/>
          </a:prstGeom>
          <a:solidFill>
            <a:schemeClr val="tx1"/>
          </a:solidFill>
          <a:ln w="12700">
            <a:solidFill>
              <a:schemeClr val="tx1"/>
            </a:solidFill>
            <a:prstDash val="solid"/>
          </a:ln>
        </p:spPr>
      </p:sp>
      <p:pic>
        <p:nvPicPr>
          <p:cNvPr id="4" name="title-icon" descr="preencoded.png">    </p:cNvPr>
          <p:cNvPicPr>
            <a:picLocks noChangeAspect="1"/>
          </p:cNvPicPr>
          <p:nvPr/>
        </p:nvPicPr>
        <p:blipFill>
          <a:blip r:embed="rId1"/>
          <a:stretch>
            <a:fillRect/>
          </a:stretch>
        </p:blipFill>
        <p:spPr>
          <a:xfrm>
            <a:off x="566928" y="475488"/>
            <a:ext cx="274320" cy="274320"/>
          </a:xfrm>
          <a:prstGeom prst="rect">
            <a:avLst/>
          </a:prstGeom>
        </p:spPr>
      </p:pic>
      <p:sp>
        <p:nvSpPr>
          <p:cNvPr id="5" name="Text 2"/>
          <p:cNvSpPr txBox="1"/>
          <p:nvPr/>
        </p:nvSpPr>
        <p:spPr>
          <a:xfrm>
            <a:off x="548640" y="1097280"/>
            <a:ext cx="8046720" cy="822960"/>
          </a:xfrm>
          <a:prstGeom prst="rect">
            <a:avLst/>
          </a:prstGeom>
          <a:noFill/>
          <a:ln/>
        </p:spPr>
        <p:txBody>
          <a:bodyPr wrap="square" lIns="0" tIns="0" rIns="0" bIns="0" rtlCol="0" anchor="ctr"/>
          <a:lstStyle/>
          <a:p>
            <a:pPr indent="0" marL="0">
              <a:buNone/>
            </a:pPr>
            <a:r>
              <a:rPr lang="en-US" sz="2200" b="1" dirty="0">
                <a:solidFill>
                  <a:schemeClr val="tx2"/>
                </a:solidFill>
              </a:rPr>
              <a:t>Can we use ratios and rates to light the beacon before the ship reaches the reef?</a:t>
            </a:r>
            <a:endParaRPr lang="en-US" sz="2200" dirty="0"/>
          </a:p>
        </p:txBody>
      </p:sp>
      <p:sp>
        <p:nvSpPr>
          <p:cNvPr id="6" name="response-box"/>
          <p:cNvSpPr/>
          <p:nvPr/>
        </p:nvSpPr>
        <p:spPr>
          <a:xfrm>
            <a:off x="548640" y="2057400"/>
            <a:ext cx="8046720" cy="2514600"/>
          </a:xfrm>
          <a:prstGeom prst="roundRect">
            <a:avLst>
              <a:gd name="adj" fmla="val 2909"/>
            </a:avLst>
          </a:prstGeom>
          <a:solidFill>
            <a:schemeClr val="bg2"/>
          </a:solidFill>
          <a:ln w="12700">
            <a:solidFill>
              <a:schemeClr val="accent5"/>
            </a:solidFill>
            <a:prstDash val="solid"/>
          </a:ln>
        </p:spPr>
      </p:sp>
      <p:sp>
        <p:nvSpPr>
          <p:cNvPr id="7" name="Text 4"/>
          <p:cNvSpPr txBox="1"/>
          <p:nvPr/>
        </p:nvSpPr>
        <p:spPr>
          <a:xfrm>
            <a:off x="731520" y="2194560"/>
            <a:ext cx="7680960" cy="320040"/>
          </a:xfrm>
          <a:prstGeom prst="rect">
            <a:avLst/>
          </a:prstGeom>
          <a:noFill/>
          <a:ln/>
        </p:spPr>
        <p:txBody>
          <a:bodyPr wrap="square" lIns="0" tIns="0" rIns="0" bIns="0" rtlCol="0" anchor="ctr"/>
          <a:lstStyle/>
          <a:p>
            <a:pPr indent="0" marL="0">
              <a:buNone/>
            </a:pPr>
            <a:r>
              <a:rPr lang="en-US" sz="1400" i="1" dirty="0">
                <a:solidFill>
                  <a:schemeClr val="accent5"/>
                </a:solidFill>
              </a:rPr>
              <a:t>Student responses…</a:t>
            </a:r>
            <a:endParaRPr lang="en-US" sz="1400" dirty="0"/>
          </a:p>
        </p:txBody>
      </p:sp>
      <p:sp>
        <p:nvSpPr>
          <p:cNvPr id="25" name="Slide Number Placeholder 0"/>
          <p:cNvSpPr>
            <a:spLocks noGrp="1"/>
          </p:cNvSpPr>
          <p:nvPr>
            <p:ph type="sldNum" sz="quarter" idx="4294967295"/>
          </p:nvPr>
        </p:nvSpPr>
        <p:spPr>
          <a:xfrm>
            <a:off x="8229600" y="4736592"/>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1"/>
          <p:cNvSpPr/>
          <p:nvPr>
            <p:ph idx="101" type="title" hasCustomPrompt="1"/>
          </p:nvPr>
        </p:nvSpPr>
        <p:spPr>
          <a:xfrm>
            <a:off x="1051560" y="292608"/>
            <a:ext cx="7635240" cy="640080"/>
          </a:xfrm>
          <a:prstGeom prst="rect">
            <a:avLst/>
          </a:prstGeom>
          <a:noFill/>
          <a:ln/>
        </p:spPr>
        <p:txBody>
          <a:bodyPr wrap="square" lIns="0" tIns="0" rIns="0" bIns="0" rtlCol="0" anchor="ctr"/>
          <a:lstStyle/>
          <a:p>
            <a:pPr algn="l" indent="0" marL="0">
              <a:buNone/>
            </a:pPr>
            <a:r>
              <a:rPr lang="en-US" sz="3000" b="1" dirty="0">
                <a:solidFill>
                  <a:schemeClr val="tx1"/>
                </a:solidFill>
                <a:latin typeface="Cambria" pitchFamily="34" charset="0"/>
                <a:ea typeface="Cambria" pitchFamily="34" charset="-122"/>
                <a:cs typeface="Cambria" pitchFamily="34" charset="-120"/>
              </a:rPr>
              <a:t>Remember Mira?</a:t>
            </a:r>
            <a:endParaRPr lang="en-US" sz="3000" dirty="0"/>
          </a:p>
        </p:txBody>
      </p:sp>
      <p:sp>
        <p:nvSpPr>
          <p:cNvPr id="3" name="title-icon-circle"/>
          <p:cNvSpPr/>
          <p:nvPr/>
        </p:nvSpPr>
        <p:spPr>
          <a:xfrm>
            <a:off x="457200" y="365760"/>
            <a:ext cx="493776" cy="493776"/>
          </a:xfrm>
          <a:prstGeom prst="ellipse">
            <a:avLst/>
          </a:prstGeom>
          <a:solidFill>
            <a:schemeClr val="tx1"/>
          </a:solidFill>
          <a:ln w="12700">
            <a:solidFill>
              <a:schemeClr val="tx1"/>
            </a:solidFill>
            <a:prstDash val="solid"/>
          </a:ln>
        </p:spPr>
      </p:sp>
      <p:pic>
        <p:nvPicPr>
          <p:cNvPr id="4" name="title-icon" descr="preencoded.png">    </p:cNvPr>
          <p:cNvPicPr>
            <a:picLocks noChangeAspect="1"/>
          </p:cNvPicPr>
          <p:nvPr/>
        </p:nvPicPr>
        <p:blipFill>
          <a:blip r:embed="rId1"/>
          <a:stretch>
            <a:fillRect/>
          </a:stretch>
        </p:blipFill>
        <p:spPr>
          <a:xfrm>
            <a:off x="566928" y="475488"/>
            <a:ext cx="274320" cy="274320"/>
          </a:xfrm>
          <a:prstGeom prst="rect">
            <a:avLst/>
          </a:prstGeom>
        </p:spPr>
      </p:pic>
      <p:pic>
        <p:nvPicPr>
          <p:cNvPr id="6" name="photo-pano" descr="A lighthouse on a stormy coast at night">    </p:cNvPr>
          <p:cNvPicPr>
            <a:picLocks noChangeAspect="1"/>
          </p:cNvPicPr>
          <p:nvPr/>
        </p:nvPicPr>
        <p:blipFill>
          <a:blip r:embed="rId2"/>
          <a:stretch>
            <a:fillRect/>
          </a:stretch>
        </p:blipFill>
        <p:spPr>
          <a:xfrm>
            <a:off x="548640" y="1097280"/>
            <a:ext cx="8046720" cy="1828800"/>
          </a:xfrm>
          <a:prstGeom prst="rect">
            <a:avLst/>
          </a:prstGeom>
        </p:spPr>
      </p:pic>
      <p:sp>
        <p:nvSpPr>
          <p:cNvPr id="7" name="Shape 2"/>
          <p:cNvSpPr/>
          <p:nvPr/>
        </p:nvSpPr>
        <p:spPr>
          <a:xfrm>
            <a:off x="548640" y="3063240"/>
            <a:ext cx="8046720" cy="960120"/>
          </a:xfrm>
          <a:prstGeom prst="roundRect">
            <a:avLst>
              <a:gd name="adj" fmla="val 9524"/>
            </a:avLst>
          </a:prstGeom>
          <a:solidFill>
            <a:schemeClr val="tx1"/>
          </a:solidFill>
          <a:ln w="12700">
            <a:solidFill>
              <a:schemeClr val="tx1"/>
            </a:solidFill>
            <a:prstDash val="solid"/>
          </a:ln>
        </p:spPr>
      </p:sp>
      <p:sp>
        <p:nvSpPr>
          <p:cNvPr id="8" name="Text 3"/>
          <p:cNvSpPr txBox="1"/>
          <p:nvPr/>
        </p:nvSpPr>
        <p:spPr>
          <a:xfrm>
            <a:off x="777240" y="3108960"/>
            <a:ext cx="7589520" cy="868680"/>
          </a:xfrm>
          <a:prstGeom prst="rect">
            <a:avLst/>
          </a:prstGeom>
          <a:noFill/>
          <a:ln/>
        </p:spPr>
        <p:txBody>
          <a:bodyPr wrap="square" lIns="0" tIns="0" rIns="0" bIns="0" rtlCol="0" anchor="ctr"/>
          <a:lstStyle/>
          <a:p>
            <a:pPr indent="0" marL="0">
              <a:buNone/>
            </a:pPr>
            <a:r>
              <a:rPr lang="en-US" sz="1600" i="1" dirty="0">
                <a:solidFill>
                  <a:schemeClr val="bg1"/>
                </a:solidFill>
              </a:rPr>
              <a:t>A rescue ship is 3 miles from the reef. The storm broke the lens, the generator and the radio. Fix all three, then send a signal before the ship reaches the rocks.</a:t>
            </a:r>
            <a:endParaRPr lang="en-US" sz="1600" dirty="0"/>
          </a:p>
        </p:txBody>
      </p:sp>
      <p:sp>
        <p:nvSpPr>
          <p:cNvPr id="9" name="Text 4"/>
          <p:cNvSpPr txBox="1"/>
          <p:nvPr/>
        </p:nvSpPr>
        <p:spPr>
          <a:xfrm>
            <a:off x="548640" y="4160520"/>
            <a:ext cx="8046720" cy="411480"/>
          </a:xfrm>
          <a:prstGeom prst="rect">
            <a:avLst/>
          </a:prstGeom>
          <a:noFill/>
          <a:ln/>
        </p:spPr>
        <p:txBody>
          <a:bodyPr wrap="square" lIns="0" tIns="0" rIns="0" bIns="0" rtlCol="0" anchor="ctr"/>
          <a:lstStyle/>
          <a:p>
            <a:pPr indent="0" marL="0">
              <a:buNone/>
            </a:pPr>
            <a:r>
              <a:rPr lang="en-US" sz="1700" b="1" dirty="0">
                <a:solidFill>
                  <a:schemeClr val="tx2"/>
                </a:solidFill>
              </a:rPr>
              <a:t>You are Mira’s crew. Open the game and start climbing!</a:t>
            </a:r>
            <a:endParaRPr lang="en-US" sz="1700" dirty="0"/>
          </a:p>
        </p:txBody>
      </p:sp>
      <p:sp>
        <p:nvSpPr>
          <p:cNvPr id="25" name="Slide Number Placeholder 0"/>
          <p:cNvSpPr>
            <a:spLocks noGrp="1"/>
          </p:cNvSpPr>
          <p:nvPr>
            <p:ph type="sldNum" sz="quarter" idx="4294967295"/>
          </p:nvPr>
        </p:nvSpPr>
        <p:spPr>
          <a:xfrm>
            <a:off x="8229600" y="4736592"/>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1"/>
          <p:cNvSpPr/>
          <p:nvPr>
            <p:ph idx="101" type="title" hasCustomPrompt="1"/>
          </p:nvPr>
        </p:nvSpPr>
        <p:spPr>
          <a:xfrm>
            <a:off x="1051560" y="292608"/>
            <a:ext cx="7635240" cy="640080"/>
          </a:xfrm>
          <a:prstGeom prst="rect">
            <a:avLst/>
          </a:prstGeom>
          <a:noFill/>
          <a:ln/>
        </p:spPr>
        <p:txBody>
          <a:bodyPr wrap="square" lIns="0" tIns="0" rIns="0" bIns="0" rtlCol="0" anchor="ctr"/>
          <a:lstStyle/>
          <a:p>
            <a:pPr algn="l" indent="0" marL="0">
              <a:buNone/>
            </a:pPr>
            <a:r>
              <a:rPr lang="en-US" sz="3000" b="1" dirty="0">
                <a:solidFill>
                  <a:schemeClr val="tx1"/>
                </a:solidFill>
                <a:latin typeface="Cambria" pitchFamily="34" charset="0"/>
                <a:ea typeface="Cambria" pitchFamily="34" charset="-122"/>
                <a:cs typeface="Cambria" pitchFamily="34" charset="-120"/>
              </a:rPr>
              <a:t>Today’s Climb</a:t>
            </a:r>
            <a:endParaRPr lang="en-US" sz="3000" dirty="0"/>
          </a:p>
        </p:txBody>
      </p:sp>
      <p:sp>
        <p:nvSpPr>
          <p:cNvPr id="3" name="title-icon-circle"/>
          <p:cNvSpPr/>
          <p:nvPr/>
        </p:nvSpPr>
        <p:spPr>
          <a:xfrm>
            <a:off x="457200" y="365760"/>
            <a:ext cx="493776" cy="493776"/>
          </a:xfrm>
          <a:prstGeom prst="ellipse">
            <a:avLst/>
          </a:prstGeom>
          <a:solidFill>
            <a:schemeClr val="tx1"/>
          </a:solidFill>
          <a:ln w="12700">
            <a:solidFill>
              <a:schemeClr val="tx1"/>
            </a:solidFill>
            <a:prstDash val="solid"/>
          </a:ln>
        </p:spPr>
      </p:sp>
      <p:pic>
        <p:nvPicPr>
          <p:cNvPr id="4" name="title-icon" descr="preencoded.png">    </p:cNvPr>
          <p:cNvPicPr>
            <a:picLocks noChangeAspect="1"/>
          </p:cNvPicPr>
          <p:nvPr/>
        </p:nvPicPr>
        <p:blipFill>
          <a:blip r:embed="rId1"/>
          <a:stretch>
            <a:fillRect/>
          </a:stretch>
        </p:blipFill>
        <p:spPr>
          <a:xfrm>
            <a:off x="566928" y="475488"/>
            <a:ext cx="274320" cy="274320"/>
          </a:xfrm>
          <a:prstGeom prst="rect">
            <a:avLst/>
          </a:prstGeom>
        </p:spPr>
      </p:pic>
      <p:sp>
        <p:nvSpPr>
          <p:cNvPr id="6" name="room-1"/>
          <p:cNvSpPr/>
          <p:nvPr/>
        </p:nvSpPr>
        <p:spPr>
          <a:xfrm>
            <a:off x="548640" y="1143000"/>
            <a:ext cx="1828800" cy="2286000"/>
          </a:xfrm>
          <a:prstGeom prst="rect">
            <a:avLst/>
          </a:prstGeom>
          <a:solidFill>
            <a:schemeClr val="bg2"/>
          </a:solidFill>
          <a:ln w="12700">
            <a:solidFill>
              <a:schemeClr val="bg2"/>
            </a:solidFill>
            <a:prstDash val="solid"/>
          </a:ln>
        </p:spPr>
      </p:sp>
      <p:pic>
        <p:nvPicPr>
          <p:cNvPr id="7" name="room-photo-1" descr="Lens Room">    </p:cNvPr>
          <p:cNvPicPr>
            <a:picLocks noChangeAspect="1"/>
          </p:cNvPicPr>
          <p:nvPr/>
        </p:nvPicPr>
        <p:blipFill>
          <a:blip r:embed="rId2"/>
          <a:stretch>
            <a:fillRect/>
          </a:stretch>
        </p:blipFill>
        <p:spPr>
          <a:xfrm>
            <a:off x="548640" y="1143000"/>
            <a:ext cx="1828800" cy="1325880"/>
          </a:xfrm>
          <a:prstGeom prst="rect">
            <a:avLst/>
          </a:prstGeom>
        </p:spPr>
      </p:pic>
      <p:sp>
        <p:nvSpPr>
          <p:cNvPr id="8" name="Text 3"/>
          <p:cNvSpPr txBox="1"/>
          <p:nvPr/>
        </p:nvSpPr>
        <p:spPr>
          <a:xfrm>
            <a:off x="640080" y="1234440"/>
            <a:ext cx="411480" cy="411480"/>
          </a:xfrm>
          <a:prstGeom prst="ellipse">
            <a:avLst/>
          </a:prstGeom>
          <a:solidFill>
            <a:schemeClr val="accent1"/>
          </a:solidFill>
          <a:ln/>
        </p:spPr>
        <p:txBody>
          <a:bodyPr wrap="square" rtlCol="0" anchor="ctr"/>
          <a:lstStyle/>
          <a:p>
            <a:pPr algn="ctr" indent="0" marL="0">
              <a:buNone/>
            </a:pPr>
            <a:r>
              <a:rPr lang="en-US" sz="1500" b="1" dirty="0">
                <a:solidFill>
                  <a:schemeClr val="tx1"/>
                </a:solidFill>
              </a:rPr>
              <a:t>1</a:t>
            </a:r>
            <a:endParaRPr lang="en-US" sz="1500" dirty="0"/>
          </a:p>
        </p:txBody>
      </p:sp>
      <p:sp>
        <p:nvSpPr>
          <p:cNvPr id="9" name="Text 4"/>
          <p:cNvSpPr txBox="1"/>
          <p:nvPr/>
        </p:nvSpPr>
        <p:spPr>
          <a:xfrm>
            <a:off x="640080" y="2560320"/>
            <a:ext cx="1645920" cy="365760"/>
          </a:xfrm>
          <a:prstGeom prst="rect">
            <a:avLst/>
          </a:prstGeom>
          <a:noFill/>
          <a:ln/>
        </p:spPr>
        <p:txBody>
          <a:bodyPr wrap="square" lIns="0" tIns="0" rIns="0" bIns="0" rtlCol="0" anchor="ctr"/>
          <a:lstStyle/>
          <a:p>
            <a:pPr algn="ctr" indent="0" marL="0">
              <a:buNone/>
            </a:pPr>
            <a:r>
              <a:rPr lang="en-US" sz="1600" b="1" dirty="0">
                <a:solidFill>
                  <a:schemeClr val="tx1"/>
                </a:solidFill>
              </a:rPr>
              <a:t>Lens Room</a:t>
            </a:r>
            <a:endParaRPr lang="en-US" sz="1600" dirty="0"/>
          </a:p>
        </p:txBody>
      </p:sp>
      <p:sp>
        <p:nvSpPr>
          <p:cNvPr id="10" name="Text 5"/>
          <p:cNvSpPr txBox="1"/>
          <p:nvPr/>
        </p:nvSpPr>
        <p:spPr>
          <a:xfrm>
            <a:off x="640080" y="2926080"/>
            <a:ext cx="1645920" cy="365760"/>
          </a:xfrm>
          <a:prstGeom prst="rect">
            <a:avLst/>
          </a:prstGeom>
          <a:noFill/>
          <a:ln/>
        </p:spPr>
        <p:txBody>
          <a:bodyPr wrap="square" lIns="0" tIns="0" rIns="0" bIns="0" rtlCol="0" anchor="ctr"/>
          <a:lstStyle/>
          <a:p>
            <a:pPr algn="ctr" indent="0" marL="0">
              <a:buNone/>
            </a:pPr>
            <a:r>
              <a:rPr lang="en-US" sz="1400" dirty="0">
                <a:solidFill>
                  <a:schemeClr val="tx1"/>
                </a:solidFill>
              </a:rPr>
              <a:t>Match a ratio</a:t>
            </a:r>
            <a:endParaRPr lang="en-US" sz="1400" dirty="0"/>
          </a:p>
        </p:txBody>
      </p:sp>
      <p:sp>
        <p:nvSpPr>
          <p:cNvPr id="11" name="Shape 6"/>
          <p:cNvSpPr/>
          <p:nvPr/>
        </p:nvSpPr>
        <p:spPr>
          <a:xfrm>
            <a:off x="2395728" y="2286000"/>
            <a:ext cx="192024" cy="0"/>
          </a:xfrm>
          <a:prstGeom prst="line">
            <a:avLst/>
          </a:prstGeom>
          <a:noFill/>
          <a:ln w="19050">
            <a:solidFill>
              <a:schemeClr val="accent5"/>
            </a:solidFill>
            <a:prstDash val="solid"/>
            <a:tailEnd type="triangle"/>
          </a:ln>
        </p:spPr>
      </p:sp>
      <p:sp>
        <p:nvSpPr>
          <p:cNvPr id="12" name="room-2"/>
          <p:cNvSpPr/>
          <p:nvPr/>
        </p:nvSpPr>
        <p:spPr>
          <a:xfrm>
            <a:off x="2606040" y="1143000"/>
            <a:ext cx="1828800" cy="2286000"/>
          </a:xfrm>
          <a:prstGeom prst="rect">
            <a:avLst/>
          </a:prstGeom>
          <a:solidFill>
            <a:schemeClr val="bg2"/>
          </a:solidFill>
          <a:ln w="12700">
            <a:solidFill>
              <a:schemeClr val="bg2"/>
            </a:solidFill>
            <a:prstDash val="solid"/>
          </a:ln>
        </p:spPr>
      </p:sp>
      <p:pic>
        <p:nvPicPr>
          <p:cNvPr id="13" name="room-photo-2" descr="Generator">    </p:cNvPr>
          <p:cNvPicPr>
            <a:picLocks noChangeAspect="1"/>
          </p:cNvPicPr>
          <p:nvPr/>
        </p:nvPicPr>
        <p:blipFill>
          <a:blip r:embed="rId3"/>
          <a:stretch>
            <a:fillRect/>
          </a:stretch>
        </p:blipFill>
        <p:spPr>
          <a:xfrm>
            <a:off x="2606040" y="1143000"/>
            <a:ext cx="1828800" cy="1325880"/>
          </a:xfrm>
          <a:prstGeom prst="rect">
            <a:avLst/>
          </a:prstGeom>
        </p:spPr>
      </p:pic>
      <p:sp>
        <p:nvSpPr>
          <p:cNvPr id="14" name="Text 8"/>
          <p:cNvSpPr txBox="1"/>
          <p:nvPr/>
        </p:nvSpPr>
        <p:spPr>
          <a:xfrm>
            <a:off x="2697480" y="1234440"/>
            <a:ext cx="411480" cy="411480"/>
          </a:xfrm>
          <a:prstGeom prst="ellipse">
            <a:avLst/>
          </a:prstGeom>
          <a:solidFill>
            <a:schemeClr val="accent1"/>
          </a:solidFill>
          <a:ln/>
        </p:spPr>
        <p:txBody>
          <a:bodyPr wrap="square" rtlCol="0" anchor="ctr"/>
          <a:lstStyle/>
          <a:p>
            <a:pPr algn="ctr" indent="0" marL="0">
              <a:buNone/>
            </a:pPr>
            <a:r>
              <a:rPr lang="en-US" sz="1500" b="1" dirty="0">
                <a:solidFill>
                  <a:schemeClr val="tx1"/>
                </a:solidFill>
              </a:rPr>
              <a:t>2</a:t>
            </a:r>
            <a:endParaRPr lang="en-US" sz="1500" dirty="0"/>
          </a:p>
        </p:txBody>
      </p:sp>
      <p:sp>
        <p:nvSpPr>
          <p:cNvPr id="15" name="Text 9"/>
          <p:cNvSpPr txBox="1"/>
          <p:nvPr/>
        </p:nvSpPr>
        <p:spPr>
          <a:xfrm>
            <a:off x="2697480" y="2560320"/>
            <a:ext cx="1645920" cy="365760"/>
          </a:xfrm>
          <a:prstGeom prst="rect">
            <a:avLst/>
          </a:prstGeom>
          <a:noFill/>
          <a:ln/>
        </p:spPr>
        <p:txBody>
          <a:bodyPr wrap="square" lIns="0" tIns="0" rIns="0" bIns="0" rtlCol="0" anchor="ctr"/>
          <a:lstStyle/>
          <a:p>
            <a:pPr algn="ctr" indent="0" marL="0">
              <a:buNone/>
            </a:pPr>
            <a:r>
              <a:rPr lang="en-US" sz="1600" b="1" dirty="0">
                <a:solidFill>
                  <a:schemeClr val="tx1"/>
                </a:solidFill>
              </a:rPr>
              <a:t>Generator</a:t>
            </a:r>
            <a:endParaRPr lang="en-US" sz="1600" dirty="0"/>
          </a:p>
        </p:txBody>
      </p:sp>
      <p:sp>
        <p:nvSpPr>
          <p:cNvPr id="16" name="Text 10"/>
          <p:cNvSpPr txBox="1"/>
          <p:nvPr/>
        </p:nvSpPr>
        <p:spPr>
          <a:xfrm>
            <a:off x="2697480" y="2926080"/>
            <a:ext cx="1645920" cy="365760"/>
          </a:xfrm>
          <a:prstGeom prst="rect">
            <a:avLst/>
          </a:prstGeom>
          <a:noFill/>
          <a:ln/>
        </p:spPr>
        <p:txBody>
          <a:bodyPr wrap="square" lIns="0" tIns="0" rIns="0" bIns="0" rtlCol="0" anchor="ctr"/>
          <a:lstStyle/>
          <a:p>
            <a:pPr algn="ctr" indent="0" marL="0">
              <a:buNone/>
            </a:pPr>
            <a:r>
              <a:rPr lang="en-US" sz="1400" dirty="0">
                <a:solidFill>
                  <a:schemeClr val="tx1"/>
                </a:solidFill>
              </a:rPr>
              <a:t>Fill a ratio table</a:t>
            </a:r>
            <a:endParaRPr lang="en-US" sz="1400" dirty="0"/>
          </a:p>
        </p:txBody>
      </p:sp>
      <p:sp>
        <p:nvSpPr>
          <p:cNvPr id="17" name="Shape 11"/>
          <p:cNvSpPr/>
          <p:nvPr/>
        </p:nvSpPr>
        <p:spPr>
          <a:xfrm>
            <a:off x="4453128" y="2286000"/>
            <a:ext cx="192024" cy="0"/>
          </a:xfrm>
          <a:prstGeom prst="line">
            <a:avLst/>
          </a:prstGeom>
          <a:noFill/>
          <a:ln w="19050">
            <a:solidFill>
              <a:schemeClr val="accent5"/>
            </a:solidFill>
            <a:prstDash val="solid"/>
            <a:tailEnd type="triangle"/>
          </a:ln>
        </p:spPr>
      </p:sp>
      <p:sp>
        <p:nvSpPr>
          <p:cNvPr id="18" name="room-3"/>
          <p:cNvSpPr/>
          <p:nvPr/>
        </p:nvSpPr>
        <p:spPr>
          <a:xfrm>
            <a:off x="4663440" y="1143000"/>
            <a:ext cx="1828800" cy="2286000"/>
          </a:xfrm>
          <a:prstGeom prst="rect">
            <a:avLst/>
          </a:prstGeom>
          <a:solidFill>
            <a:schemeClr val="bg2"/>
          </a:solidFill>
          <a:ln w="12700">
            <a:solidFill>
              <a:schemeClr val="bg2"/>
            </a:solidFill>
            <a:prstDash val="solid"/>
          </a:ln>
        </p:spPr>
      </p:sp>
      <p:pic>
        <p:nvPicPr>
          <p:cNvPr id="19" name="room-photo-3" descr="Radio Room">    </p:cNvPr>
          <p:cNvPicPr>
            <a:picLocks noChangeAspect="1"/>
          </p:cNvPicPr>
          <p:nvPr/>
        </p:nvPicPr>
        <p:blipFill>
          <a:blip r:embed="rId4"/>
          <a:stretch>
            <a:fillRect/>
          </a:stretch>
        </p:blipFill>
        <p:spPr>
          <a:xfrm>
            <a:off x="4663440" y="1143000"/>
            <a:ext cx="1828800" cy="1325880"/>
          </a:xfrm>
          <a:prstGeom prst="rect">
            <a:avLst/>
          </a:prstGeom>
        </p:spPr>
      </p:pic>
      <p:sp>
        <p:nvSpPr>
          <p:cNvPr id="20" name="Text 13"/>
          <p:cNvSpPr txBox="1"/>
          <p:nvPr/>
        </p:nvSpPr>
        <p:spPr>
          <a:xfrm>
            <a:off x="4754880" y="1234440"/>
            <a:ext cx="411480" cy="411480"/>
          </a:xfrm>
          <a:prstGeom prst="ellipse">
            <a:avLst/>
          </a:prstGeom>
          <a:solidFill>
            <a:schemeClr val="accent1"/>
          </a:solidFill>
          <a:ln/>
        </p:spPr>
        <p:txBody>
          <a:bodyPr wrap="square" rtlCol="0" anchor="ctr"/>
          <a:lstStyle/>
          <a:p>
            <a:pPr algn="ctr" indent="0" marL="0">
              <a:buNone/>
            </a:pPr>
            <a:r>
              <a:rPr lang="en-US" sz="1500" b="1" dirty="0">
                <a:solidFill>
                  <a:schemeClr val="tx1"/>
                </a:solidFill>
              </a:rPr>
              <a:t>3</a:t>
            </a:r>
            <a:endParaRPr lang="en-US" sz="1500" dirty="0"/>
          </a:p>
        </p:txBody>
      </p:sp>
      <p:sp>
        <p:nvSpPr>
          <p:cNvPr id="21" name="Text 14"/>
          <p:cNvSpPr txBox="1"/>
          <p:nvPr/>
        </p:nvSpPr>
        <p:spPr>
          <a:xfrm>
            <a:off x="4754880" y="2560320"/>
            <a:ext cx="1645920" cy="365760"/>
          </a:xfrm>
          <a:prstGeom prst="rect">
            <a:avLst/>
          </a:prstGeom>
          <a:noFill/>
          <a:ln/>
        </p:spPr>
        <p:txBody>
          <a:bodyPr wrap="square" lIns="0" tIns="0" rIns="0" bIns="0" rtlCol="0" anchor="ctr"/>
          <a:lstStyle/>
          <a:p>
            <a:pPr algn="ctr" indent="0" marL="0">
              <a:buNone/>
            </a:pPr>
            <a:r>
              <a:rPr lang="en-US" sz="1600" b="1" dirty="0">
                <a:solidFill>
                  <a:schemeClr val="tx1"/>
                </a:solidFill>
              </a:rPr>
              <a:t>Radio Room</a:t>
            </a:r>
            <a:endParaRPr lang="en-US" sz="1600" dirty="0"/>
          </a:p>
        </p:txBody>
      </p:sp>
      <p:sp>
        <p:nvSpPr>
          <p:cNvPr id="22" name="Text 15"/>
          <p:cNvSpPr txBox="1"/>
          <p:nvPr/>
        </p:nvSpPr>
        <p:spPr>
          <a:xfrm>
            <a:off x="4754880" y="2926080"/>
            <a:ext cx="1645920" cy="365760"/>
          </a:xfrm>
          <a:prstGeom prst="rect">
            <a:avLst/>
          </a:prstGeom>
          <a:noFill/>
          <a:ln/>
        </p:spPr>
        <p:txBody>
          <a:bodyPr wrap="square" lIns="0" tIns="0" rIns="0" bIns="0" rtlCol="0" anchor="ctr"/>
          <a:lstStyle/>
          <a:p>
            <a:pPr algn="ctr" indent="0" marL="0">
              <a:buNone/>
            </a:pPr>
            <a:r>
              <a:rPr lang="en-US" sz="1400" dirty="0">
                <a:solidFill>
                  <a:schemeClr val="tx1"/>
                </a:solidFill>
              </a:rPr>
              <a:t>Find a unit rate</a:t>
            </a:r>
            <a:endParaRPr lang="en-US" sz="1400" dirty="0"/>
          </a:p>
        </p:txBody>
      </p:sp>
      <p:sp>
        <p:nvSpPr>
          <p:cNvPr id="23" name="Shape 16"/>
          <p:cNvSpPr/>
          <p:nvPr/>
        </p:nvSpPr>
        <p:spPr>
          <a:xfrm>
            <a:off x="6510528" y="2286000"/>
            <a:ext cx="192024" cy="0"/>
          </a:xfrm>
          <a:prstGeom prst="line">
            <a:avLst/>
          </a:prstGeom>
          <a:noFill/>
          <a:ln w="19050">
            <a:solidFill>
              <a:schemeClr val="accent5"/>
            </a:solidFill>
            <a:prstDash val="solid"/>
            <a:tailEnd type="triangle"/>
          </a:ln>
        </p:spPr>
      </p:sp>
      <p:sp>
        <p:nvSpPr>
          <p:cNvPr id="24" name="room-4"/>
          <p:cNvSpPr/>
          <p:nvPr/>
        </p:nvSpPr>
        <p:spPr>
          <a:xfrm>
            <a:off x="6720840" y="1143000"/>
            <a:ext cx="1828800" cy="2286000"/>
          </a:xfrm>
          <a:prstGeom prst="rect">
            <a:avLst/>
          </a:prstGeom>
          <a:solidFill>
            <a:schemeClr val="accent1"/>
          </a:solidFill>
          <a:ln w="12700">
            <a:solidFill>
              <a:schemeClr val="accent1"/>
            </a:solidFill>
            <a:prstDash val="solid"/>
          </a:ln>
        </p:spPr>
      </p:sp>
      <p:pic>
        <p:nvPicPr>
          <p:cNvPr id="25" name="room-photo-4" descr="Signal Gallery">    </p:cNvPr>
          <p:cNvPicPr>
            <a:picLocks noChangeAspect="1"/>
          </p:cNvPicPr>
          <p:nvPr/>
        </p:nvPicPr>
        <p:blipFill>
          <a:blip r:embed="rId5"/>
          <a:stretch>
            <a:fillRect/>
          </a:stretch>
        </p:blipFill>
        <p:spPr>
          <a:xfrm>
            <a:off x="6720840" y="1143000"/>
            <a:ext cx="1828800" cy="1325880"/>
          </a:xfrm>
          <a:prstGeom prst="rect">
            <a:avLst/>
          </a:prstGeom>
        </p:spPr>
      </p:pic>
      <p:sp>
        <p:nvSpPr>
          <p:cNvPr id="26" name="Text 18"/>
          <p:cNvSpPr txBox="1"/>
          <p:nvPr/>
        </p:nvSpPr>
        <p:spPr>
          <a:xfrm>
            <a:off x="6812280" y="1234440"/>
            <a:ext cx="411480" cy="411480"/>
          </a:xfrm>
          <a:prstGeom prst="ellipse">
            <a:avLst/>
          </a:prstGeom>
          <a:solidFill>
            <a:schemeClr val="accent1"/>
          </a:solidFill>
          <a:ln/>
        </p:spPr>
        <p:txBody>
          <a:bodyPr wrap="square" rtlCol="0" anchor="ctr"/>
          <a:lstStyle/>
          <a:p>
            <a:pPr algn="ctr" indent="0" marL="0">
              <a:buNone/>
            </a:pPr>
            <a:r>
              <a:rPr lang="en-US" sz="1500" b="1" dirty="0">
                <a:solidFill>
                  <a:schemeClr val="tx1"/>
                </a:solidFill>
              </a:rPr>
              <a:t>4</a:t>
            </a:r>
            <a:endParaRPr lang="en-US" sz="1500" dirty="0"/>
          </a:p>
        </p:txBody>
      </p:sp>
      <p:sp>
        <p:nvSpPr>
          <p:cNvPr id="27" name="Text 19"/>
          <p:cNvSpPr txBox="1"/>
          <p:nvPr/>
        </p:nvSpPr>
        <p:spPr>
          <a:xfrm>
            <a:off x="6812280" y="2560320"/>
            <a:ext cx="1645920" cy="365760"/>
          </a:xfrm>
          <a:prstGeom prst="rect">
            <a:avLst/>
          </a:prstGeom>
          <a:noFill/>
          <a:ln/>
        </p:spPr>
        <p:txBody>
          <a:bodyPr wrap="square" lIns="0" tIns="0" rIns="0" bIns="0" rtlCol="0" anchor="ctr"/>
          <a:lstStyle/>
          <a:p>
            <a:pPr algn="ctr" indent="0" marL="0">
              <a:buNone/>
            </a:pPr>
            <a:r>
              <a:rPr lang="en-US" sz="1600" b="1" dirty="0">
                <a:solidFill>
                  <a:schemeClr val="tx1"/>
                </a:solidFill>
              </a:rPr>
              <a:t>Signal Gallery</a:t>
            </a:r>
            <a:endParaRPr lang="en-US" sz="1600" dirty="0"/>
          </a:p>
        </p:txBody>
      </p:sp>
      <p:sp>
        <p:nvSpPr>
          <p:cNvPr id="28" name="Text 20"/>
          <p:cNvSpPr txBox="1"/>
          <p:nvPr/>
        </p:nvSpPr>
        <p:spPr>
          <a:xfrm>
            <a:off x="6812280" y="2926080"/>
            <a:ext cx="1645920" cy="365760"/>
          </a:xfrm>
          <a:prstGeom prst="rect">
            <a:avLst/>
          </a:prstGeom>
          <a:noFill/>
          <a:ln/>
        </p:spPr>
        <p:txBody>
          <a:bodyPr wrap="square" lIns="0" tIns="0" rIns="0" bIns="0" rtlCol="0" anchor="ctr"/>
          <a:lstStyle/>
          <a:p>
            <a:pPr algn="ctr" indent="0" marL="0">
              <a:buNone/>
            </a:pPr>
            <a:r>
              <a:rPr lang="en-US" sz="1400" dirty="0">
                <a:solidFill>
                  <a:schemeClr val="tx1"/>
                </a:solidFill>
              </a:rPr>
              <a:t>Set the signal</a:t>
            </a:r>
            <a:endParaRPr lang="en-US" sz="1400" dirty="0"/>
          </a:p>
        </p:txBody>
      </p:sp>
      <p:sp>
        <p:nvSpPr>
          <p:cNvPr id="29" name="Text 21"/>
          <p:cNvSpPr txBox="1"/>
          <p:nvPr/>
        </p:nvSpPr>
        <p:spPr>
          <a:xfrm>
            <a:off x="548640" y="3611880"/>
            <a:ext cx="8046720" cy="548640"/>
          </a:xfrm>
          <a:prstGeom prst="rect">
            <a:avLst/>
          </a:prstGeom>
          <a:solidFill>
            <a:schemeClr val="accent6"/>
          </a:solidFill>
          <a:ln/>
        </p:spPr>
        <p:txBody>
          <a:bodyPr wrap="square" lIns="1905" tIns="1905" rIns="1905" bIns="1905" rtlCol="0" anchor="ctr"/>
          <a:lstStyle/>
          <a:p>
            <a:pPr indent="0" marL="0">
              <a:buNone/>
            </a:pPr>
            <a:r>
              <a:rPr lang="en-US" sz="1700" b="1" dirty="0">
                <a:solidFill>
                  <a:schemeClr val="tx1"/>
                </a:solidFill>
              </a:rPr>
              <a:t>Logbook: </a:t>
            </a:r>
            <a:pPr indent="0" marL="0">
              <a:buNone/>
            </a:pPr>
            <a:r>
              <a:rPr lang="en-US" sz="1700" dirty="0">
                <a:solidFill>
                  <a:schemeClr val="tx1"/>
                </a:solidFill>
              </a:rPr>
              <a:t>both partners record every clue. The Signal Gallery needs all three.</a:t>
            </a:r>
            <a:endParaRPr lang="en-US" sz="1700" dirty="0"/>
          </a:p>
        </p:txBody>
      </p:sp>
      <p:sp>
        <p:nvSpPr>
          <p:cNvPr id="30" name="Text 22"/>
          <p:cNvSpPr txBox="1"/>
          <p:nvPr/>
        </p:nvSpPr>
        <p:spPr>
          <a:xfrm>
            <a:off x="548640" y="4297680"/>
            <a:ext cx="8046720" cy="320040"/>
          </a:xfrm>
          <a:prstGeom prst="rect">
            <a:avLst/>
          </a:prstGeom>
          <a:noFill/>
          <a:ln/>
        </p:spPr>
        <p:txBody>
          <a:bodyPr wrap="square" lIns="0" tIns="0" rIns="0" bIns="0" rtlCol="0" anchor="ctr"/>
          <a:lstStyle/>
          <a:p>
            <a:pPr indent="0" marL="0">
              <a:buNone/>
            </a:pPr>
            <a:r>
              <a:rPr lang="en-US" sz="1400" i="1" dirty="0">
                <a:solidFill>
                  <a:schemeClr val="accent4"/>
                </a:solidFill>
              </a:rPr>
              <a:t>Don’t close or refresh the tab: the game doesn’t save your progress.</a:t>
            </a:r>
            <a:endParaRPr lang="en-US" sz="1400" dirty="0"/>
          </a:p>
        </p:txBody>
      </p:sp>
      <p:sp>
        <p:nvSpPr>
          <p:cNvPr id="25" name="Slide Number Placeholder 0"/>
          <p:cNvSpPr>
            <a:spLocks noGrp="1"/>
          </p:cNvSpPr>
          <p:nvPr>
            <p:ph type="sldNum" sz="quarter" idx="4294967295"/>
          </p:nvPr>
        </p:nvSpPr>
        <p:spPr>
          <a:xfrm>
            <a:off x="8229600" y="4736592"/>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1"/>
          <p:cNvSpPr/>
          <p:nvPr>
            <p:ph idx="101" type="title" hasCustomPrompt="1"/>
          </p:nvPr>
        </p:nvSpPr>
        <p:spPr>
          <a:xfrm>
            <a:off x="1051560" y="292608"/>
            <a:ext cx="7635240" cy="640080"/>
          </a:xfrm>
          <a:prstGeom prst="rect">
            <a:avLst/>
          </a:prstGeom>
          <a:noFill/>
          <a:ln/>
        </p:spPr>
        <p:txBody>
          <a:bodyPr wrap="square" lIns="0" tIns="0" rIns="0" bIns="0" rtlCol="0" anchor="ctr"/>
          <a:lstStyle/>
          <a:p>
            <a:pPr algn="l" indent="0" marL="0">
              <a:buNone/>
            </a:pPr>
            <a:r>
              <a:rPr lang="en-US" sz="3000" b="1" dirty="0">
                <a:solidFill>
                  <a:schemeClr val="tx1"/>
                </a:solidFill>
                <a:latin typeface="Cambria" pitchFamily="34" charset="0"/>
                <a:ea typeface="Cambria" pitchFamily="34" charset="-122"/>
                <a:cs typeface="Cambria" pitchFamily="34" charset="-120"/>
              </a:rPr>
              <a:t>Before You Open Each Door</a:t>
            </a:r>
            <a:endParaRPr lang="en-US" sz="3000" dirty="0"/>
          </a:p>
        </p:txBody>
      </p:sp>
      <p:sp>
        <p:nvSpPr>
          <p:cNvPr id="3" name="title-icon-circle"/>
          <p:cNvSpPr/>
          <p:nvPr/>
        </p:nvSpPr>
        <p:spPr>
          <a:xfrm>
            <a:off x="457200" y="365760"/>
            <a:ext cx="493776" cy="493776"/>
          </a:xfrm>
          <a:prstGeom prst="ellipse">
            <a:avLst/>
          </a:prstGeom>
          <a:solidFill>
            <a:schemeClr val="tx1"/>
          </a:solidFill>
          <a:ln w="12700">
            <a:solidFill>
              <a:schemeClr val="tx1"/>
            </a:solidFill>
            <a:prstDash val="solid"/>
          </a:ln>
        </p:spPr>
      </p:sp>
      <p:pic>
        <p:nvPicPr>
          <p:cNvPr id="4" name="title-icon" descr="preencoded.png">    </p:cNvPr>
          <p:cNvPicPr>
            <a:picLocks noChangeAspect="1"/>
          </p:cNvPicPr>
          <p:nvPr/>
        </p:nvPicPr>
        <p:blipFill>
          <a:blip r:embed="rId1"/>
          <a:stretch>
            <a:fillRect/>
          </a:stretch>
        </p:blipFill>
        <p:spPr>
          <a:xfrm>
            <a:off x="566928" y="475488"/>
            <a:ext cx="274320" cy="274320"/>
          </a:xfrm>
          <a:prstGeom prst="rect">
            <a:avLst/>
          </a:prstGeom>
        </p:spPr>
      </p:pic>
      <p:sp>
        <p:nvSpPr>
          <p:cNvPr id="6" name="Text 2"/>
          <p:cNvSpPr txBox="1"/>
          <p:nvPr/>
        </p:nvSpPr>
        <p:spPr>
          <a:xfrm>
            <a:off x="548640" y="1143000"/>
            <a:ext cx="502920" cy="502920"/>
          </a:xfrm>
          <a:prstGeom prst="ellipse">
            <a:avLst/>
          </a:prstGeom>
          <a:solidFill>
            <a:schemeClr val="accent1"/>
          </a:solidFill>
          <a:ln/>
        </p:spPr>
        <p:txBody>
          <a:bodyPr wrap="square" rtlCol="0" anchor="ctr"/>
          <a:lstStyle/>
          <a:p>
            <a:pPr algn="ctr" indent="0" marL="0">
              <a:buNone/>
            </a:pPr>
            <a:r>
              <a:rPr lang="en-US" sz="1800" b="1" dirty="0">
                <a:solidFill>
                  <a:schemeClr val="tx1"/>
                </a:solidFill>
              </a:rPr>
              <a:t>1</a:t>
            </a:r>
            <a:endParaRPr lang="en-US" sz="1800" dirty="0"/>
          </a:p>
        </p:txBody>
      </p:sp>
      <p:sp>
        <p:nvSpPr>
          <p:cNvPr id="7" name="Text 3"/>
          <p:cNvSpPr txBox="1"/>
          <p:nvPr/>
        </p:nvSpPr>
        <p:spPr>
          <a:xfrm>
            <a:off x="1234440" y="1143000"/>
            <a:ext cx="7315200" cy="502920"/>
          </a:xfrm>
          <a:prstGeom prst="rect">
            <a:avLst/>
          </a:prstGeom>
          <a:noFill/>
          <a:ln/>
        </p:spPr>
        <p:txBody>
          <a:bodyPr wrap="square" lIns="0" tIns="0" rIns="0" bIns="0" rtlCol="0" anchor="ctr"/>
          <a:lstStyle/>
          <a:p>
            <a:pPr indent="0" marL="0">
              <a:buNone/>
            </a:pPr>
            <a:r>
              <a:rPr lang="en-US" sz="1700" dirty="0">
                <a:solidFill>
                  <a:schemeClr val="tx1"/>
                </a:solidFill>
              </a:rPr>
              <a:t>The Navigator explains how you know the answer works</a:t>
            </a:r>
            <a:endParaRPr lang="en-US" sz="1700" dirty="0"/>
          </a:p>
        </p:txBody>
      </p:sp>
      <p:sp>
        <p:nvSpPr>
          <p:cNvPr id="8" name="Text 4"/>
          <p:cNvSpPr txBox="1"/>
          <p:nvPr/>
        </p:nvSpPr>
        <p:spPr>
          <a:xfrm>
            <a:off x="548640" y="1828800"/>
            <a:ext cx="502920" cy="502920"/>
          </a:xfrm>
          <a:prstGeom prst="ellipse">
            <a:avLst/>
          </a:prstGeom>
          <a:solidFill>
            <a:schemeClr val="accent1"/>
          </a:solidFill>
          <a:ln/>
        </p:spPr>
        <p:txBody>
          <a:bodyPr wrap="square" rtlCol="0" anchor="ctr"/>
          <a:lstStyle/>
          <a:p>
            <a:pPr algn="ctr" indent="0" marL="0">
              <a:buNone/>
            </a:pPr>
            <a:r>
              <a:rPr lang="en-US" sz="1800" b="1" dirty="0">
                <a:solidFill>
                  <a:schemeClr val="tx1"/>
                </a:solidFill>
              </a:rPr>
              <a:t>2</a:t>
            </a:r>
            <a:endParaRPr lang="en-US" sz="1800" dirty="0"/>
          </a:p>
        </p:txBody>
      </p:sp>
      <p:sp>
        <p:nvSpPr>
          <p:cNvPr id="9" name="Text 5"/>
          <p:cNvSpPr txBox="1"/>
          <p:nvPr/>
        </p:nvSpPr>
        <p:spPr>
          <a:xfrm>
            <a:off x="1234440" y="1828800"/>
            <a:ext cx="7315200" cy="502920"/>
          </a:xfrm>
          <a:prstGeom prst="rect">
            <a:avLst/>
          </a:prstGeom>
          <a:noFill/>
          <a:ln/>
        </p:spPr>
        <p:txBody>
          <a:bodyPr wrap="square" lIns="0" tIns="0" rIns="0" bIns="0" rtlCol="0" anchor="ctr"/>
          <a:lstStyle/>
          <a:p>
            <a:pPr indent="0" marL="0">
              <a:buNone/>
            </a:pPr>
            <a:r>
              <a:rPr lang="en-US" sz="1700" dirty="0">
                <a:solidFill>
                  <a:schemeClr val="tx1"/>
                </a:solidFill>
              </a:rPr>
              <a:t>Pick your strategy in the game</a:t>
            </a:r>
            <a:endParaRPr lang="en-US" sz="1700" dirty="0"/>
          </a:p>
        </p:txBody>
      </p:sp>
      <p:sp>
        <p:nvSpPr>
          <p:cNvPr id="10" name="Text 6"/>
          <p:cNvSpPr txBox="1"/>
          <p:nvPr/>
        </p:nvSpPr>
        <p:spPr>
          <a:xfrm>
            <a:off x="548640" y="2514600"/>
            <a:ext cx="502920" cy="502920"/>
          </a:xfrm>
          <a:prstGeom prst="ellipse">
            <a:avLst/>
          </a:prstGeom>
          <a:solidFill>
            <a:schemeClr val="accent1"/>
          </a:solidFill>
          <a:ln/>
        </p:spPr>
        <p:txBody>
          <a:bodyPr wrap="square" rtlCol="0" anchor="ctr"/>
          <a:lstStyle/>
          <a:p>
            <a:pPr algn="ctr" indent="0" marL="0">
              <a:buNone/>
            </a:pPr>
            <a:r>
              <a:rPr lang="en-US" sz="1800" b="1" dirty="0">
                <a:solidFill>
                  <a:schemeClr val="tx1"/>
                </a:solidFill>
              </a:rPr>
              <a:t>3</a:t>
            </a:r>
            <a:endParaRPr lang="en-US" sz="1800" dirty="0"/>
          </a:p>
        </p:txBody>
      </p:sp>
      <p:sp>
        <p:nvSpPr>
          <p:cNvPr id="11" name="Text 7"/>
          <p:cNvSpPr txBox="1"/>
          <p:nvPr/>
        </p:nvSpPr>
        <p:spPr>
          <a:xfrm>
            <a:off x="1234440" y="2514600"/>
            <a:ext cx="7315200" cy="502920"/>
          </a:xfrm>
          <a:prstGeom prst="rect">
            <a:avLst/>
          </a:prstGeom>
          <a:noFill/>
          <a:ln/>
        </p:spPr>
        <p:txBody>
          <a:bodyPr wrap="square" lIns="0" tIns="0" rIns="0" bIns="0" rtlCol="0" anchor="ctr"/>
          <a:lstStyle/>
          <a:p>
            <a:pPr indent="0" marL="0">
              <a:buNone/>
            </a:pPr>
            <a:r>
              <a:rPr lang="en-US" sz="1700" dirty="0">
                <a:solidFill>
                  <a:schemeClr val="tx1"/>
                </a:solidFill>
              </a:rPr>
              <a:t>Both partners write the clue and strategy</a:t>
            </a:r>
            <a:endParaRPr lang="en-US" sz="1700" dirty="0"/>
          </a:p>
        </p:txBody>
      </p:sp>
      <p:sp>
        <p:nvSpPr>
          <p:cNvPr id="12" name="Text 8"/>
          <p:cNvSpPr txBox="1"/>
          <p:nvPr/>
        </p:nvSpPr>
        <p:spPr>
          <a:xfrm>
            <a:off x="548640" y="3200400"/>
            <a:ext cx="502920" cy="502920"/>
          </a:xfrm>
          <a:prstGeom prst="ellipse">
            <a:avLst/>
          </a:prstGeom>
          <a:solidFill>
            <a:schemeClr val="accent1"/>
          </a:solidFill>
          <a:ln/>
        </p:spPr>
        <p:txBody>
          <a:bodyPr wrap="square" rtlCol="0" anchor="ctr"/>
          <a:lstStyle/>
          <a:p>
            <a:pPr algn="ctr" indent="0" marL="0">
              <a:buNone/>
            </a:pPr>
            <a:r>
              <a:rPr lang="en-US" sz="1800" b="1" dirty="0">
                <a:solidFill>
                  <a:schemeClr val="tx1"/>
                </a:solidFill>
              </a:rPr>
              <a:t>4</a:t>
            </a:r>
            <a:endParaRPr lang="en-US" sz="1800" dirty="0"/>
          </a:p>
        </p:txBody>
      </p:sp>
      <p:sp>
        <p:nvSpPr>
          <p:cNvPr id="13" name="Text 9"/>
          <p:cNvSpPr txBox="1"/>
          <p:nvPr/>
        </p:nvSpPr>
        <p:spPr>
          <a:xfrm>
            <a:off x="1234440" y="3200400"/>
            <a:ext cx="7315200" cy="502920"/>
          </a:xfrm>
          <a:prstGeom prst="rect">
            <a:avLst/>
          </a:prstGeom>
          <a:noFill/>
          <a:ln/>
        </p:spPr>
        <p:txBody>
          <a:bodyPr wrap="square" lIns="0" tIns="0" rIns="0" bIns="0" rtlCol="0" anchor="ctr"/>
          <a:lstStyle/>
          <a:p>
            <a:pPr indent="0" marL="0">
              <a:buNone/>
            </a:pPr>
            <a:r>
              <a:rPr lang="en-US" sz="1700" dirty="0">
                <a:solidFill>
                  <a:schemeClr val="tx1"/>
                </a:solidFill>
              </a:rPr>
              <a:t>Switch jobs</a:t>
            </a:r>
            <a:endParaRPr lang="en-US" sz="1700" dirty="0"/>
          </a:p>
        </p:txBody>
      </p:sp>
      <p:sp>
        <p:nvSpPr>
          <p:cNvPr id="14" name="Text 10"/>
          <p:cNvSpPr txBox="1"/>
          <p:nvPr/>
        </p:nvSpPr>
        <p:spPr>
          <a:xfrm>
            <a:off x="548640" y="3886200"/>
            <a:ext cx="502920" cy="502920"/>
          </a:xfrm>
          <a:prstGeom prst="ellipse">
            <a:avLst/>
          </a:prstGeom>
          <a:solidFill>
            <a:schemeClr val="accent1"/>
          </a:solidFill>
          <a:ln/>
        </p:spPr>
        <p:txBody>
          <a:bodyPr wrap="square" rtlCol="0" anchor="ctr"/>
          <a:lstStyle/>
          <a:p>
            <a:pPr algn="ctr" indent="0" marL="0">
              <a:buNone/>
            </a:pPr>
            <a:r>
              <a:rPr lang="en-US" sz="1800" b="1" dirty="0">
                <a:solidFill>
                  <a:schemeClr val="tx1"/>
                </a:solidFill>
              </a:rPr>
              <a:t>5</a:t>
            </a:r>
            <a:endParaRPr lang="en-US" sz="1800" dirty="0"/>
          </a:p>
        </p:txBody>
      </p:sp>
      <p:sp>
        <p:nvSpPr>
          <p:cNvPr id="15" name="Text 11"/>
          <p:cNvSpPr txBox="1"/>
          <p:nvPr/>
        </p:nvSpPr>
        <p:spPr>
          <a:xfrm>
            <a:off x="1234440" y="3886200"/>
            <a:ext cx="7315200" cy="502920"/>
          </a:xfrm>
          <a:prstGeom prst="rect">
            <a:avLst/>
          </a:prstGeom>
          <a:noFill/>
          <a:ln/>
        </p:spPr>
        <p:txBody>
          <a:bodyPr wrap="square" lIns="0" tIns="0" rIns="0" bIns="0" rtlCol="0" anchor="ctr"/>
          <a:lstStyle/>
          <a:p>
            <a:pPr indent="0" marL="0">
              <a:buNone/>
            </a:pPr>
            <a:r>
              <a:rPr lang="en-US" sz="1700" dirty="0">
                <a:solidFill>
                  <a:schemeClr val="tx1"/>
                </a:solidFill>
              </a:rPr>
              <a:t>In the Signal Gallery, ask: What stayed the same? What changed?</a:t>
            </a:r>
            <a:endParaRPr lang="en-US" sz="1700" dirty="0"/>
          </a:p>
        </p:txBody>
      </p:sp>
      <p:sp>
        <p:nvSpPr>
          <p:cNvPr id="25" name="Slide Number Placeholder 0"/>
          <p:cNvSpPr>
            <a:spLocks noGrp="1"/>
          </p:cNvSpPr>
          <p:nvPr>
            <p:ph type="sldNum" sz="quarter" idx="4294967295"/>
          </p:nvPr>
        </p:nvSpPr>
        <p:spPr>
          <a:xfrm>
            <a:off x="8229600" y="4736592"/>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1"/>
          <p:cNvSpPr/>
          <p:nvPr>
            <p:ph idx="101" type="title" hasCustomPrompt="1"/>
          </p:nvPr>
        </p:nvSpPr>
        <p:spPr>
          <a:xfrm>
            <a:off x="1051560" y="292608"/>
            <a:ext cx="7635240" cy="640080"/>
          </a:xfrm>
          <a:prstGeom prst="rect">
            <a:avLst/>
          </a:prstGeom>
          <a:noFill/>
          <a:ln/>
        </p:spPr>
        <p:txBody>
          <a:bodyPr wrap="square" lIns="0" tIns="0" rIns="0" bIns="0" rtlCol="0" anchor="ctr"/>
          <a:lstStyle/>
          <a:p>
            <a:pPr algn="l" indent="0" marL="0">
              <a:buNone/>
            </a:pPr>
            <a:r>
              <a:rPr lang="en-US" sz="3000" b="1" dirty="0">
                <a:solidFill>
                  <a:schemeClr val="tx1"/>
                </a:solidFill>
                <a:latin typeface="Cambria" pitchFamily="34" charset="0"/>
                <a:ea typeface="Cambria" pitchFamily="34" charset="-122"/>
                <a:cs typeface="Cambria" pitchFamily="34" charset="-120"/>
              </a:rPr>
              <a:t>Huddle</a:t>
            </a:r>
            <a:endParaRPr lang="en-US" sz="3000" dirty="0"/>
          </a:p>
        </p:txBody>
      </p:sp>
      <p:sp>
        <p:nvSpPr>
          <p:cNvPr id="3" name="title-icon-circle"/>
          <p:cNvSpPr/>
          <p:nvPr/>
        </p:nvSpPr>
        <p:spPr>
          <a:xfrm>
            <a:off x="457200" y="365760"/>
            <a:ext cx="493776" cy="493776"/>
          </a:xfrm>
          <a:prstGeom prst="ellipse">
            <a:avLst/>
          </a:prstGeom>
          <a:solidFill>
            <a:schemeClr val="tx1"/>
          </a:solidFill>
          <a:ln w="12700">
            <a:solidFill>
              <a:schemeClr val="tx1"/>
            </a:solidFill>
            <a:prstDash val="solid"/>
          </a:ln>
        </p:spPr>
      </p:sp>
      <p:pic>
        <p:nvPicPr>
          <p:cNvPr id="4" name="title-icon" descr="preencoded.png">    </p:cNvPr>
          <p:cNvPicPr>
            <a:picLocks noChangeAspect="1"/>
          </p:cNvPicPr>
          <p:nvPr/>
        </p:nvPicPr>
        <p:blipFill>
          <a:blip r:embed="rId1"/>
          <a:stretch>
            <a:fillRect/>
          </a:stretch>
        </p:blipFill>
        <p:spPr>
          <a:xfrm>
            <a:off x="566928" y="475488"/>
            <a:ext cx="274320" cy="274320"/>
          </a:xfrm>
          <a:prstGeom prst="rect">
            <a:avLst/>
          </a:prstGeom>
        </p:spPr>
      </p:pic>
      <p:sp>
        <p:nvSpPr>
          <p:cNvPr id="6" name="Text 2"/>
          <p:cNvSpPr txBox="1"/>
          <p:nvPr/>
        </p:nvSpPr>
        <p:spPr>
          <a:xfrm>
            <a:off x="548640" y="1188720"/>
            <a:ext cx="4937760" cy="3291840"/>
          </a:xfrm>
          <a:prstGeom prst="rect">
            <a:avLst/>
          </a:prstGeom>
          <a:noFill/>
          <a:ln/>
        </p:spPr>
        <p:txBody>
          <a:bodyPr wrap="square" rtlCol="0" anchor="t"/>
          <a:lstStyle/>
          <a:p>
            <a:pPr marL="228600" indent="-228600">
              <a:spcAft>
                <a:spcPts val="1200"/>
              </a:spcAft>
              <a:buSzPct val="100000"/>
              <a:buChar char="•"/>
            </a:pPr>
            <a:r>
              <a:rPr lang="en-US" sz="1800" dirty="0">
                <a:solidFill>
                  <a:schemeClr val="tx1"/>
                </a:solidFill>
              </a:rPr>
              <a:t>Which room was hardest? Why?</a:t>
            </a:r>
            <a:endParaRPr lang="en-US" sz="1800" dirty="0"/>
          </a:p>
          <a:p>
            <a:pPr marL="228600" indent="-228600">
              <a:spcAft>
                <a:spcPts val="1200"/>
              </a:spcAft>
              <a:buSzPct val="100000"/>
              <a:buChar char="•"/>
            </a:pPr>
            <a:r>
              <a:rPr lang="en-US" sz="1800" dirty="0">
                <a:solidFill>
                  <a:schemeClr val="tx1"/>
                </a:solidFill>
              </a:rPr>
              <a:t>Which clue helped you most in the Signal Gallery?</a:t>
            </a:r>
            <a:endParaRPr lang="en-US" sz="1800" dirty="0"/>
          </a:p>
        </p:txBody>
      </p:sp>
      <p:pic>
        <p:nvPicPr>
          <p:cNvPr id="7" name="photo-huddle" descr="The rescue ship safely past the rocks at sunset">    </p:cNvPr>
          <p:cNvPicPr>
            <a:picLocks noChangeAspect="1"/>
          </p:cNvPicPr>
          <p:nvPr/>
        </p:nvPicPr>
        <p:blipFill>
          <a:blip r:embed="rId2"/>
          <a:stretch>
            <a:fillRect/>
          </a:stretch>
        </p:blipFill>
        <p:spPr>
          <a:xfrm>
            <a:off x="5852160" y="1143000"/>
            <a:ext cx="2743200" cy="2743200"/>
          </a:xfrm>
          <a:prstGeom prst="rect">
            <a:avLst/>
          </a:prstGeom>
        </p:spPr>
      </p:pic>
      <p:sp>
        <p:nvSpPr>
          <p:cNvPr id="25" name="Slide Number Placeholder 0"/>
          <p:cNvSpPr>
            <a:spLocks noGrp="1"/>
          </p:cNvSpPr>
          <p:nvPr>
            <p:ph type="sldNum" sz="quarter" idx="4294967295"/>
          </p:nvPr>
        </p:nvSpPr>
        <p:spPr>
          <a:xfrm>
            <a:off x="8229600" y="4736592"/>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548640" y="960120"/>
            <a:ext cx="5120640" cy="365760"/>
          </a:xfrm>
          <a:prstGeom prst="rect">
            <a:avLst/>
          </a:prstGeom>
          <a:noFill/>
          <a:ln/>
        </p:spPr>
        <p:txBody>
          <a:bodyPr wrap="square" lIns="0" tIns="0" rIns="0" bIns="0" rtlCol="0" anchor="ctr"/>
          <a:lstStyle/>
          <a:p>
            <a:pPr indent="0" marL="0">
              <a:buNone/>
            </a:pPr>
            <a:r>
              <a:rPr lang="en-US" sz="1400" b="1" spc="300" kern="0" dirty="0">
                <a:solidFill>
                  <a:schemeClr val="accent1"/>
                </a:solidFill>
              </a:rPr>
              <a:t>DAY 2 · LESSON 3</a:t>
            </a:r>
            <a:endParaRPr lang="en-US" sz="1400" dirty="0"/>
          </a:p>
        </p:txBody>
      </p:sp>
      <p:sp>
        <p:nvSpPr>
          <p:cNvPr id="3" name="Text 0"/>
          <p:cNvSpPr/>
          <p:nvPr>
            <p:ph idx="100" type="title" hasCustomPrompt="1"/>
          </p:nvPr>
        </p:nvSpPr>
        <p:spPr>
          <a:xfrm>
            <a:off x="548640" y="1463040"/>
            <a:ext cx="5120640" cy="1371600"/>
          </a:xfrm>
          <a:prstGeom prst="rect">
            <a:avLst/>
          </a:prstGeom>
          <a:noFill/>
          <a:ln/>
        </p:spPr>
        <p:txBody>
          <a:bodyPr wrap="square" lIns="0" tIns="0" rIns="0" bIns="0" rtlCol="0" anchor="b"/>
          <a:lstStyle/>
          <a:p>
            <a:pPr algn="l" indent="0" marL="0">
              <a:buNone/>
            </a:pPr>
            <a:r>
              <a:rPr lang="en-US" sz="4000" b="1" dirty="0">
                <a:solidFill>
                  <a:schemeClr val="bg1"/>
                </a:solidFill>
                <a:latin typeface="Cambria" pitchFamily="34" charset="0"/>
                <a:ea typeface="Cambria" pitchFamily="34" charset="-122"/>
                <a:cs typeface="Cambria" pitchFamily="34" charset="-120"/>
              </a:rPr>
              <a:t>Signal Debrief</a:t>
            </a:r>
            <a:endParaRPr lang="en-US" sz="4000" dirty="0"/>
          </a:p>
        </p:txBody>
      </p:sp>
      <p:sp>
        <p:nvSpPr>
          <p:cNvPr id="4" name="Text 0"/>
          <p:cNvSpPr/>
          <p:nvPr>
            <p:ph idx="101" type="body" hasCustomPrompt="1"/>
          </p:nvPr>
        </p:nvSpPr>
        <p:spPr>
          <a:xfrm>
            <a:off x="548640" y="2926080"/>
            <a:ext cx="5120640" cy="1097280"/>
          </a:xfrm>
          <a:prstGeom prst="rect">
            <a:avLst/>
          </a:prstGeom>
          <a:noFill/>
          <a:ln/>
        </p:spPr>
        <p:txBody>
          <a:bodyPr wrap="square" lIns="0" tIns="0" rIns="0" bIns="0" rtlCol="0" anchor="t"/>
          <a:lstStyle/>
          <a:p>
            <a:pPr algn="l" indent="0" marL="0">
              <a:buNone/>
            </a:pPr>
            <a:r>
              <a:rPr lang="en-US" sz="2000" dirty="0">
                <a:solidFill>
                  <a:schemeClr val="accent1"/>
                </a:solidFill>
              </a:rPr>
              <a:t>Why did our patterns still work?</a:t>
            </a:r>
            <a:endParaRPr lang="en-US" sz="2000" dirty="0"/>
          </a:p>
        </p:txBody>
      </p:sp>
      <p:pic>
        <p:nvPicPr>
          <p:cNvPr id="5" name="divider-photo" descr="Signal Debrief">    </p:cNvPr>
          <p:cNvPicPr>
            <a:picLocks noChangeAspect="1"/>
          </p:cNvPicPr>
          <p:nvPr/>
        </p:nvPicPr>
        <p:blipFill>
          <a:blip r:embed="rId1"/>
          <a:stretch>
            <a:fillRect/>
          </a:stretch>
        </p:blipFill>
        <p:spPr>
          <a:xfrm>
            <a:off x="5852160" y="0"/>
            <a:ext cx="3291840" cy="514350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1"/>
          <p:cNvSpPr/>
          <p:nvPr>
            <p:ph idx="101" type="title" hasCustomPrompt="1"/>
          </p:nvPr>
        </p:nvSpPr>
        <p:spPr>
          <a:xfrm>
            <a:off x="1051560" y="292608"/>
            <a:ext cx="7635240" cy="640080"/>
          </a:xfrm>
          <a:prstGeom prst="rect">
            <a:avLst/>
          </a:prstGeom>
          <a:noFill/>
          <a:ln/>
        </p:spPr>
        <p:txBody>
          <a:bodyPr wrap="square" lIns="0" tIns="0" rIns="0" bIns="0" rtlCol="0" anchor="ctr"/>
          <a:lstStyle/>
          <a:p>
            <a:pPr algn="l" indent="0" marL="0">
              <a:buNone/>
            </a:pPr>
            <a:r>
              <a:rPr lang="en-US" sz="3000" b="1" dirty="0">
                <a:solidFill>
                  <a:schemeClr val="tx1"/>
                </a:solidFill>
                <a:latin typeface="Cambria" pitchFamily="34" charset="0"/>
                <a:ea typeface="Cambria" pitchFamily="34" charset="-122"/>
                <a:cs typeface="Cambria" pitchFamily="34" charset="-120"/>
              </a:rPr>
              <a:t>Guiding Question</a:t>
            </a:r>
            <a:endParaRPr lang="en-US" sz="3000" dirty="0"/>
          </a:p>
        </p:txBody>
      </p:sp>
      <p:sp>
        <p:nvSpPr>
          <p:cNvPr id="3" name="title-icon-circle"/>
          <p:cNvSpPr/>
          <p:nvPr/>
        </p:nvSpPr>
        <p:spPr>
          <a:xfrm>
            <a:off x="457200" y="365760"/>
            <a:ext cx="493776" cy="493776"/>
          </a:xfrm>
          <a:prstGeom prst="ellipse">
            <a:avLst/>
          </a:prstGeom>
          <a:solidFill>
            <a:schemeClr val="tx1"/>
          </a:solidFill>
          <a:ln w="12700">
            <a:solidFill>
              <a:schemeClr val="tx1"/>
            </a:solidFill>
            <a:prstDash val="solid"/>
          </a:ln>
        </p:spPr>
      </p:sp>
      <p:pic>
        <p:nvPicPr>
          <p:cNvPr id="4" name="title-icon" descr="preencoded.png">    </p:cNvPr>
          <p:cNvPicPr>
            <a:picLocks noChangeAspect="1"/>
          </p:cNvPicPr>
          <p:nvPr/>
        </p:nvPicPr>
        <p:blipFill>
          <a:blip r:embed="rId1"/>
          <a:stretch>
            <a:fillRect/>
          </a:stretch>
        </p:blipFill>
        <p:spPr>
          <a:xfrm>
            <a:off x="566928" y="475488"/>
            <a:ext cx="274320" cy="274320"/>
          </a:xfrm>
          <a:prstGeom prst="rect">
            <a:avLst/>
          </a:prstGeom>
        </p:spPr>
      </p:pic>
      <p:sp>
        <p:nvSpPr>
          <p:cNvPr id="5" name="Text 2"/>
          <p:cNvSpPr txBox="1"/>
          <p:nvPr/>
        </p:nvSpPr>
        <p:spPr>
          <a:xfrm>
            <a:off x="548640" y="1097280"/>
            <a:ext cx="8046720" cy="822960"/>
          </a:xfrm>
          <a:prstGeom prst="rect">
            <a:avLst/>
          </a:prstGeom>
          <a:noFill/>
          <a:ln/>
        </p:spPr>
        <p:txBody>
          <a:bodyPr wrap="square" lIns="0" tIns="0" rIns="0" bIns="0" rtlCol="0" anchor="ctr"/>
          <a:lstStyle/>
          <a:p>
            <a:pPr indent="0" marL="0">
              <a:buNone/>
            </a:pPr>
            <a:r>
              <a:rPr lang="en-US" sz="2200" b="1" dirty="0">
                <a:solidFill>
                  <a:schemeClr val="tx2"/>
                </a:solidFill>
              </a:rPr>
              <a:t>Why did the patterns we found still work after the storm changed every amount?</a:t>
            </a:r>
            <a:endParaRPr lang="en-US" sz="2200" dirty="0"/>
          </a:p>
        </p:txBody>
      </p:sp>
      <p:sp>
        <p:nvSpPr>
          <p:cNvPr id="6" name="response-box"/>
          <p:cNvSpPr/>
          <p:nvPr/>
        </p:nvSpPr>
        <p:spPr>
          <a:xfrm>
            <a:off x="548640" y="2057400"/>
            <a:ext cx="8046720" cy="2514600"/>
          </a:xfrm>
          <a:prstGeom prst="roundRect">
            <a:avLst>
              <a:gd name="adj" fmla="val 2909"/>
            </a:avLst>
          </a:prstGeom>
          <a:solidFill>
            <a:schemeClr val="bg2"/>
          </a:solidFill>
          <a:ln w="12700">
            <a:solidFill>
              <a:schemeClr val="accent5"/>
            </a:solidFill>
            <a:prstDash val="solid"/>
          </a:ln>
        </p:spPr>
      </p:sp>
      <p:sp>
        <p:nvSpPr>
          <p:cNvPr id="7" name="Text 4"/>
          <p:cNvSpPr txBox="1"/>
          <p:nvPr/>
        </p:nvSpPr>
        <p:spPr>
          <a:xfrm>
            <a:off x="731520" y="2194560"/>
            <a:ext cx="7680960" cy="320040"/>
          </a:xfrm>
          <a:prstGeom prst="rect">
            <a:avLst/>
          </a:prstGeom>
          <a:noFill/>
          <a:ln/>
        </p:spPr>
        <p:txBody>
          <a:bodyPr wrap="square" lIns="0" tIns="0" rIns="0" bIns="0" rtlCol="0" anchor="ctr"/>
          <a:lstStyle/>
          <a:p>
            <a:pPr indent="0" marL="0">
              <a:buNone/>
            </a:pPr>
            <a:r>
              <a:rPr lang="en-US" sz="1400" i="1" dirty="0">
                <a:solidFill>
                  <a:schemeClr val="accent5"/>
                </a:solidFill>
              </a:rPr>
              <a:t>Student responses…</a:t>
            </a:r>
            <a:endParaRPr lang="en-US" sz="1400" dirty="0"/>
          </a:p>
        </p:txBody>
      </p:sp>
      <p:sp>
        <p:nvSpPr>
          <p:cNvPr id="25" name="Slide Number Placeholder 0"/>
          <p:cNvSpPr>
            <a:spLocks noGrp="1"/>
          </p:cNvSpPr>
          <p:nvPr>
            <p:ph type="sldNum" sz="quarter" idx="4294967295"/>
          </p:nvPr>
        </p:nvSpPr>
        <p:spPr>
          <a:xfrm>
            <a:off x="8229600" y="4736592"/>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pic>
        <p:nvPicPr>
          <p:cNvPr id="2" name="scene-photo" descr="The beacon guides the ship home at sunset">    </p:cNvPr>
          <p:cNvPicPr>
            <a:picLocks noChangeAspect="1"/>
          </p:cNvPicPr>
          <p:nvPr/>
        </p:nvPicPr>
        <p:blipFill>
          <a:blip r:embed="rId1"/>
          <a:stretch>
            <a:fillRect/>
          </a:stretch>
        </p:blipFill>
        <p:spPr>
          <a:xfrm>
            <a:off x="0" y="0"/>
            <a:ext cx="9144000" cy="5143500"/>
          </a:xfrm>
          <a:prstGeom prst="rect">
            <a:avLst/>
          </a:prstGeom>
        </p:spPr>
      </p:pic>
      <p:sp>
        <p:nvSpPr>
          <p:cNvPr id="3" name="title-tag"/>
          <p:cNvSpPr/>
          <p:nvPr/>
        </p:nvSpPr>
        <p:spPr>
          <a:xfrm>
            <a:off x="274320" y="256032"/>
            <a:ext cx="2807208" cy="749808"/>
          </a:xfrm>
          <a:prstGeom prst="roundRect">
            <a:avLst>
              <a:gd name="adj" fmla="val 12195"/>
            </a:avLst>
          </a:prstGeom>
          <a:solidFill>
            <a:schemeClr val="tx1">
              <a:alpha val="85000"/>
            </a:schemeClr>
          </a:solidFill>
          <a:ln w="12700">
            <a:solidFill>
              <a:schemeClr val="tx1">
                <a:alpha val="85000"/>
              </a:schemeClr>
            </a:solidFill>
            <a:prstDash val="solid"/>
          </a:ln>
        </p:spPr>
      </p:sp>
      <p:sp>
        <p:nvSpPr>
          <p:cNvPr id="4" name="Text 1"/>
          <p:cNvSpPr txBox="1"/>
          <p:nvPr/>
        </p:nvSpPr>
        <p:spPr>
          <a:xfrm>
            <a:off x="457200" y="329184"/>
            <a:ext cx="2532888" cy="219456"/>
          </a:xfrm>
          <a:prstGeom prst="rect">
            <a:avLst/>
          </a:prstGeom>
          <a:noFill/>
          <a:ln/>
        </p:spPr>
        <p:txBody>
          <a:bodyPr wrap="square" lIns="0" tIns="0" rIns="0" bIns="0" rtlCol="0" anchor="ctr"/>
          <a:lstStyle/>
          <a:p>
            <a:pPr indent="0" marL="0">
              <a:buNone/>
            </a:pPr>
            <a:r>
              <a:rPr lang="en-US" sz="1000" b="1" spc="300" kern="0" dirty="0">
                <a:solidFill>
                  <a:schemeClr val="accent1"/>
                </a:solidFill>
              </a:rPr>
              <a:t>EPILOGUE</a:t>
            </a:r>
            <a:endParaRPr lang="en-US" sz="1000" dirty="0"/>
          </a:p>
        </p:txBody>
      </p:sp>
      <p:sp>
        <p:nvSpPr>
          <p:cNvPr id="5" name="Text 0"/>
          <p:cNvSpPr/>
          <p:nvPr>
            <p:ph idx="100" type="title" hasCustomPrompt="1"/>
          </p:nvPr>
        </p:nvSpPr>
        <p:spPr>
          <a:xfrm>
            <a:off x="457200" y="548640"/>
            <a:ext cx="5486400" cy="384048"/>
          </a:xfrm>
          <a:prstGeom prst="rect">
            <a:avLst/>
          </a:prstGeom>
          <a:noFill/>
          <a:ln/>
        </p:spPr>
        <p:txBody>
          <a:bodyPr wrap="square" lIns="0" tIns="0" rIns="0" bIns="0" rtlCol="0" anchor="ctr"/>
          <a:lstStyle/>
          <a:p>
            <a:pPr algn="l" indent="0" marL="0">
              <a:buNone/>
            </a:pPr>
            <a:r>
              <a:rPr lang="en-US" sz="2000" b="1" dirty="0">
                <a:solidFill>
                  <a:schemeClr val="bg1"/>
                </a:solidFill>
                <a:latin typeface="Cambria" pitchFamily="34" charset="0"/>
                <a:ea typeface="Cambria" pitchFamily="34" charset="-122"/>
                <a:cs typeface="Cambria" pitchFamily="34" charset="-120"/>
              </a:rPr>
              <a:t>Back to Gull Point</a:t>
            </a:r>
            <a:endParaRPr lang="en-US" sz="2000" dirty="0"/>
          </a:p>
        </p:txBody>
      </p:sp>
      <p:sp>
        <p:nvSpPr>
          <p:cNvPr id="6" name="story-band"/>
          <p:cNvSpPr/>
          <p:nvPr/>
        </p:nvSpPr>
        <p:spPr>
          <a:xfrm>
            <a:off x="0" y="2971800"/>
            <a:ext cx="9144000" cy="2171700"/>
          </a:xfrm>
          <a:prstGeom prst="rect">
            <a:avLst/>
          </a:prstGeom>
          <a:solidFill>
            <a:schemeClr val="tx1">
              <a:alpha val="85000"/>
            </a:schemeClr>
          </a:solidFill>
          <a:ln w="12700">
            <a:solidFill>
              <a:schemeClr val="tx1">
                <a:alpha val="85000"/>
              </a:schemeClr>
            </a:solidFill>
            <a:prstDash val="solid"/>
          </a:ln>
        </p:spPr>
      </p:sp>
      <p:sp>
        <p:nvSpPr>
          <p:cNvPr id="7" name="Text 0"/>
          <p:cNvSpPr/>
          <p:nvPr>
            <p:ph idx="101" type="body" hasCustomPrompt="1"/>
          </p:nvPr>
        </p:nvSpPr>
        <p:spPr>
          <a:xfrm>
            <a:off x="411480" y="3127248"/>
            <a:ext cx="8321040" cy="1463040"/>
          </a:xfrm>
          <a:prstGeom prst="rect">
            <a:avLst/>
          </a:prstGeom>
          <a:noFill/>
          <a:ln/>
        </p:spPr>
        <p:txBody>
          <a:bodyPr wrap="square" lIns="0" tIns="0" rIns="0" bIns="0" rtlCol="0" anchor="t"/>
          <a:lstStyle/>
          <a:p>
            <a:pPr algn="l" indent="0" marL="0">
              <a:spcAft>
                <a:spcPts val="300"/>
              </a:spcAft>
              <a:buNone/>
            </a:pPr>
            <a:r>
              <a:rPr lang="en-US" sz="1400" dirty="0">
                <a:solidFill>
                  <a:schemeClr val="bg1"/>
                </a:solidFill>
              </a:rPr>
              <a:t>The </a:t>
            </a:r>
            <a:pPr algn="l" indent="0" marL="0">
              <a:spcAft>
                <a:spcPts val="300"/>
              </a:spcAft>
              <a:buNone/>
            </a:pPr>
            <a:r>
              <a:rPr lang="en-US" sz="1400" i="1" dirty="0">
                <a:solidFill>
                  <a:schemeClr val="bg1"/>
                </a:solidFill>
              </a:rPr>
              <a:t>Sea Wren</a:t>
            </a:r>
            <a:pPr algn="l" indent="0" marL="0">
              <a:spcAft>
                <a:spcPts val="300"/>
              </a:spcAft>
              <a:buNone/>
            </a:pPr>
            <a:r>
              <a:rPr lang="en-US" sz="1400" dirty="0">
                <a:solidFill>
                  <a:schemeClr val="bg1"/>
                </a:solidFill>
              </a:rPr>
              <a:t> slipped past the reef and into the harbor, its lights blinking a thank-you.</a:t>
            </a:r>
            <a:endParaRPr lang="en-US" sz="1400" dirty="0"/>
          </a:p>
          <a:p>
            <a:pPr algn="l" indent="0" marL="0">
              <a:spcAft>
                <a:spcPts val="300"/>
              </a:spcAft>
              <a:buNone/>
            </a:pPr>
            <a:r>
              <a:rPr lang="en-US" sz="1400" dirty="0">
                <a:solidFill>
                  <a:schemeClr val="bg1"/>
                </a:solidFill>
              </a:rPr>
              <a:t>At dawn, Pop climbed the tower stairs. The beacon was shining. On the desk lay his logbook, now full of new tables, number lines and clues in handwriting he didn’t recognize.</a:t>
            </a:r>
            <a:endParaRPr lang="en-US" sz="1400" dirty="0"/>
          </a:p>
          <a:p>
            <a:pPr algn="l" indent="0" marL="0">
              <a:spcAft>
                <a:spcPts val="300"/>
              </a:spcAft>
              <a:buNone/>
            </a:pPr>
            <a:r>
              <a:rPr lang="en-US" sz="1400" dirty="0">
                <a:solidFill>
                  <a:schemeClr val="bg1"/>
                </a:solidFill>
              </a:rPr>
              <a:t>Pop smiled. “Looks like Gull Point has a new crew of keepers.”</a:t>
            </a:r>
            <a:endParaRPr lang="en-US" sz="1400" dirty="0"/>
          </a:p>
        </p:txBody>
      </p:sp>
      <p:sp>
        <p:nvSpPr>
          <p:cNvPr id="8" name="scene-question"/>
          <p:cNvSpPr txBox="1"/>
          <p:nvPr/>
        </p:nvSpPr>
        <p:spPr>
          <a:xfrm>
            <a:off x="411480" y="4645152"/>
            <a:ext cx="8321040" cy="347472"/>
          </a:xfrm>
          <a:prstGeom prst="rect">
            <a:avLst/>
          </a:prstGeom>
          <a:noFill/>
          <a:ln/>
        </p:spPr>
        <p:txBody>
          <a:bodyPr wrap="square" lIns="0" tIns="0" rIns="0" bIns="0" rtlCol="0" anchor="ctr"/>
          <a:lstStyle/>
          <a:p>
            <a:pPr indent="0" marL="0">
              <a:buNone/>
            </a:pPr>
            <a:r>
              <a:rPr lang="en-US" sz="1400" b="1" dirty="0">
                <a:solidFill>
                  <a:schemeClr val="accent1"/>
                </a:solidFill>
              </a:rPr>
              <a:t>Talk about it: </a:t>
            </a:r>
            <a:pPr indent="0" marL="0">
              <a:buNone/>
            </a:pPr>
            <a:r>
              <a:rPr lang="en-US" sz="1400" b="1" dirty="0">
                <a:solidFill>
                  <a:schemeClr val="bg1"/>
                </a:solidFill>
              </a:rPr>
              <a:t>What would you want Pop to notice in your logbook?</a:t>
            </a:r>
            <a:endParaRPr lang="en-US" sz="14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1"/>
          <p:cNvSpPr/>
          <p:nvPr>
            <p:ph idx="101" type="title" hasCustomPrompt="1"/>
          </p:nvPr>
        </p:nvSpPr>
        <p:spPr>
          <a:xfrm>
            <a:off x="1051560" y="292608"/>
            <a:ext cx="7635240" cy="640080"/>
          </a:xfrm>
          <a:prstGeom prst="rect">
            <a:avLst/>
          </a:prstGeom>
          <a:noFill/>
          <a:ln/>
        </p:spPr>
        <p:txBody>
          <a:bodyPr wrap="square" lIns="0" tIns="0" rIns="0" bIns="0" rtlCol="0" anchor="ctr"/>
          <a:lstStyle/>
          <a:p>
            <a:pPr algn="l" indent="0" marL="0">
              <a:buNone/>
            </a:pPr>
            <a:r>
              <a:rPr lang="en-US" sz="3000" b="1" dirty="0">
                <a:solidFill>
                  <a:schemeClr val="tx1"/>
                </a:solidFill>
                <a:latin typeface="Cambria" pitchFamily="34" charset="0"/>
                <a:ea typeface="Cambria" pitchFamily="34" charset="-122"/>
                <a:cs typeface="Cambria" pitchFamily="34" charset="-120"/>
              </a:rPr>
              <a:t>Lens Room: How Did You Solve It?</a:t>
            </a:r>
            <a:endParaRPr lang="en-US" sz="3000" dirty="0"/>
          </a:p>
        </p:txBody>
      </p:sp>
      <p:sp>
        <p:nvSpPr>
          <p:cNvPr id="3" name="title-icon-circle"/>
          <p:cNvSpPr/>
          <p:nvPr/>
        </p:nvSpPr>
        <p:spPr>
          <a:xfrm>
            <a:off x="457200" y="365760"/>
            <a:ext cx="493776" cy="493776"/>
          </a:xfrm>
          <a:prstGeom prst="ellipse">
            <a:avLst/>
          </a:prstGeom>
          <a:solidFill>
            <a:schemeClr val="tx1"/>
          </a:solidFill>
          <a:ln w="12700">
            <a:solidFill>
              <a:schemeClr val="tx1"/>
            </a:solidFill>
            <a:prstDash val="solid"/>
          </a:ln>
        </p:spPr>
      </p:sp>
      <p:pic>
        <p:nvPicPr>
          <p:cNvPr id="4" name="title-icon" descr="preencoded.png">    </p:cNvPr>
          <p:cNvPicPr>
            <a:picLocks noChangeAspect="1"/>
          </p:cNvPicPr>
          <p:nvPr/>
        </p:nvPicPr>
        <p:blipFill>
          <a:blip r:embed="rId1"/>
          <a:stretch>
            <a:fillRect/>
          </a:stretch>
        </p:blipFill>
        <p:spPr>
          <a:xfrm>
            <a:off x="566928" y="475488"/>
            <a:ext cx="274320" cy="274320"/>
          </a:xfrm>
          <a:prstGeom prst="rect">
            <a:avLst/>
          </a:prstGeom>
        </p:spPr>
      </p:pic>
      <p:sp>
        <p:nvSpPr>
          <p:cNvPr id="6" name="card-Equal groups"/>
          <p:cNvSpPr/>
          <p:nvPr/>
        </p:nvSpPr>
        <p:spPr>
          <a:xfrm>
            <a:off x="548640" y="1188720"/>
            <a:ext cx="2514600" cy="2468880"/>
          </a:xfrm>
          <a:prstGeom prst="roundRect">
            <a:avLst>
              <a:gd name="adj" fmla="val 3704"/>
            </a:avLst>
          </a:prstGeom>
          <a:solidFill>
            <a:schemeClr val="bg2"/>
          </a:solidFill>
          <a:ln w="12700">
            <a:solidFill>
              <a:schemeClr val="bg2"/>
            </a:solidFill>
            <a:prstDash val="solid"/>
          </a:ln>
        </p:spPr>
      </p:sp>
      <p:sp>
        <p:nvSpPr>
          <p:cNvPr id="7" name="Shape 3"/>
          <p:cNvSpPr/>
          <p:nvPr/>
        </p:nvSpPr>
        <p:spPr>
          <a:xfrm>
            <a:off x="777240" y="1417320"/>
            <a:ext cx="502920" cy="502920"/>
          </a:xfrm>
          <a:prstGeom prst="ellipse">
            <a:avLst/>
          </a:prstGeom>
          <a:solidFill>
            <a:schemeClr val="tx1"/>
          </a:solidFill>
          <a:ln w="12700">
            <a:solidFill>
              <a:schemeClr val="tx1"/>
            </a:solidFill>
            <a:prstDash val="solid"/>
          </a:ln>
        </p:spPr>
      </p:sp>
      <p:pic>
        <p:nvPicPr>
          <p:cNvPr id="8" name="Image 1" descr="preencoded.png">    </p:cNvPr>
          <p:cNvPicPr>
            <a:picLocks noChangeAspect="1"/>
          </p:cNvPicPr>
          <p:nvPr/>
        </p:nvPicPr>
        <p:blipFill>
          <a:blip r:embed="rId2"/>
          <a:stretch>
            <a:fillRect/>
          </a:stretch>
        </p:blipFill>
        <p:spPr>
          <a:xfrm>
            <a:off x="900684" y="1540764"/>
            <a:ext cx="256032" cy="256032"/>
          </a:xfrm>
          <a:prstGeom prst="rect">
            <a:avLst/>
          </a:prstGeom>
        </p:spPr>
      </p:pic>
      <p:sp>
        <p:nvSpPr>
          <p:cNvPr id="9" name="Text 4"/>
          <p:cNvSpPr txBox="1"/>
          <p:nvPr/>
        </p:nvSpPr>
        <p:spPr>
          <a:xfrm>
            <a:off x="777240" y="2057400"/>
            <a:ext cx="2057400" cy="365760"/>
          </a:xfrm>
          <a:prstGeom prst="rect">
            <a:avLst/>
          </a:prstGeom>
          <a:noFill/>
          <a:ln/>
        </p:spPr>
        <p:txBody>
          <a:bodyPr wrap="square" lIns="0" tIns="0" rIns="0" bIns="0" rtlCol="0" anchor="ctr"/>
          <a:lstStyle/>
          <a:p>
            <a:pPr indent="0" marL="0">
              <a:buNone/>
            </a:pPr>
            <a:r>
              <a:rPr lang="en-US" sz="1700" b="1" dirty="0">
                <a:solidFill>
                  <a:schemeClr val="tx1"/>
                </a:solidFill>
              </a:rPr>
              <a:t>Equal groups</a:t>
            </a:r>
            <a:endParaRPr lang="en-US" sz="1700" dirty="0"/>
          </a:p>
        </p:txBody>
      </p:sp>
      <p:sp>
        <p:nvSpPr>
          <p:cNvPr id="10" name="Text 5"/>
          <p:cNvSpPr txBox="1"/>
          <p:nvPr/>
        </p:nvSpPr>
        <p:spPr>
          <a:xfrm>
            <a:off x="777240" y="2450592"/>
            <a:ext cx="2057400" cy="1097280"/>
          </a:xfrm>
          <a:prstGeom prst="rect">
            <a:avLst/>
          </a:prstGeom>
          <a:noFill/>
          <a:ln/>
        </p:spPr>
        <p:txBody>
          <a:bodyPr wrap="square" lIns="0" tIns="0" rIns="0" bIns="0" rtlCol="0" anchor="t"/>
          <a:lstStyle/>
          <a:p>
            <a:pPr indent="0" marL="0">
              <a:buNone/>
            </a:pPr>
            <a:r>
              <a:rPr lang="en-US" sz="1400" dirty="0">
                <a:solidFill>
                  <a:schemeClr val="tx1"/>
                </a:solidFill>
              </a:rPr>
              <a:t>I made 4 groups of 2 blue and 3 gold.</a:t>
            </a:r>
            <a:endParaRPr lang="en-US" sz="1400" dirty="0"/>
          </a:p>
        </p:txBody>
      </p:sp>
      <p:sp>
        <p:nvSpPr>
          <p:cNvPr id="11" name="card-Part of the whole"/>
          <p:cNvSpPr/>
          <p:nvPr/>
        </p:nvSpPr>
        <p:spPr>
          <a:xfrm>
            <a:off x="3310128" y="1188720"/>
            <a:ext cx="2514600" cy="2468880"/>
          </a:xfrm>
          <a:prstGeom prst="roundRect">
            <a:avLst>
              <a:gd name="adj" fmla="val 3704"/>
            </a:avLst>
          </a:prstGeom>
          <a:solidFill>
            <a:schemeClr val="bg2"/>
          </a:solidFill>
          <a:ln w="12700">
            <a:solidFill>
              <a:schemeClr val="bg2"/>
            </a:solidFill>
            <a:prstDash val="solid"/>
          </a:ln>
        </p:spPr>
      </p:sp>
      <p:sp>
        <p:nvSpPr>
          <p:cNvPr id="12" name="Shape 7"/>
          <p:cNvSpPr/>
          <p:nvPr/>
        </p:nvSpPr>
        <p:spPr>
          <a:xfrm>
            <a:off x="3538728" y="1417320"/>
            <a:ext cx="502920" cy="502920"/>
          </a:xfrm>
          <a:prstGeom prst="ellipse">
            <a:avLst/>
          </a:prstGeom>
          <a:solidFill>
            <a:schemeClr val="tx1"/>
          </a:solidFill>
          <a:ln w="12700">
            <a:solidFill>
              <a:schemeClr val="tx1"/>
            </a:solidFill>
            <a:prstDash val="solid"/>
          </a:ln>
        </p:spPr>
      </p:sp>
      <p:pic>
        <p:nvPicPr>
          <p:cNvPr id="13" name="Image 2" descr="preencoded.png">    </p:cNvPr>
          <p:cNvPicPr>
            <a:picLocks noChangeAspect="1"/>
          </p:cNvPicPr>
          <p:nvPr/>
        </p:nvPicPr>
        <p:blipFill>
          <a:blip r:embed="rId3"/>
          <a:stretch>
            <a:fillRect/>
          </a:stretch>
        </p:blipFill>
        <p:spPr>
          <a:xfrm>
            <a:off x="3662172" y="1540764"/>
            <a:ext cx="256032" cy="256032"/>
          </a:xfrm>
          <a:prstGeom prst="rect">
            <a:avLst/>
          </a:prstGeom>
        </p:spPr>
      </p:pic>
      <p:sp>
        <p:nvSpPr>
          <p:cNvPr id="14" name="Text 8"/>
          <p:cNvSpPr txBox="1"/>
          <p:nvPr/>
        </p:nvSpPr>
        <p:spPr>
          <a:xfrm>
            <a:off x="3538728" y="2057400"/>
            <a:ext cx="2057400" cy="365760"/>
          </a:xfrm>
          <a:prstGeom prst="rect">
            <a:avLst/>
          </a:prstGeom>
          <a:noFill/>
          <a:ln/>
        </p:spPr>
        <p:txBody>
          <a:bodyPr wrap="square" lIns="0" tIns="0" rIns="0" bIns="0" rtlCol="0" anchor="ctr"/>
          <a:lstStyle/>
          <a:p>
            <a:pPr indent="0" marL="0">
              <a:buNone/>
            </a:pPr>
            <a:r>
              <a:rPr lang="en-US" sz="1700" b="1" dirty="0">
                <a:solidFill>
                  <a:schemeClr val="tx1"/>
                </a:solidFill>
              </a:rPr>
              <a:t>Part of the whole</a:t>
            </a:r>
            <a:endParaRPr lang="en-US" sz="1700" dirty="0"/>
          </a:p>
        </p:txBody>
      </p:sp>
      <p:sp>
        <p:nvSpPr>
          <p:cNvPr id="15" name="Text 9"/>
          <p:cNvSpPr txBox="1"/>
          <p:nvPr/>
        </p:nvSpPr>
        <p:spPr>
          <a:xfrm>
            <a:off x="3538728" y="2450592"/>
            <a:ext cx="2057400" cy="1097280"/>
          </a:xfrm>
          <a:prstGeom prst="rect">
            <a:avLst/>
          </a:prstGeom>
          <a:noFill/>
          <a:ln/>
        </p:spPr>
        <p:txBody>
          <a:bodyPr wrap="square" lIns="0" tIns="0" rIns="0" bIns="0" rtlCol="0" anchor="t"/>
          <a:lstStyle/>
          <a:p>
            <a:pPr indent="0" marL="0">
              <a:buNone/>
            </a:pPr>
            <a:r>
              <a:rPr lang="en-US" sz="1400" dirty="0">
                <a:solidFill>
                  <a:schemeClr val="tx1"/>
                </a:solidFill>
              </a:rPr>
              <a:t>2 of every 5 spots are blue, so 8 of 20 are blue.</a:t>
            </a:r>
            <a:endParaRPr lang="en-US" sz="1400" dirty="0"/>
          </a:p>
        </p:txBody>
      </p:sp>
      <p:sp>
        <p:nvSpPr>
          <p:cNvPr id="16" name="card-Try and check"/>
          <p:cNvSpPr/>
          <p:nvPr/>
        </p:nvSpPr>
        <p:spPr>
          <a:xfrm>
            <a:off x="6071616" y="1188720"/>
            <a:ext cx="2514600" cy="2468880"/>
          </a:xfrm>
          <a:prstGeom prst="roundRect">
            <a:avLst>
              <a:gd name="adj" fmla="val 3704"/>
            </a:avLst>
          </a:prstGeom>
          <a:solidFill>
            <a:schemeClr val="bg2"/>
          </a:solidFill>
          <a:ln w="12700">
            <a:solidFill>
              <a:schemeClr val="bg2"/>
            </a:solidFill>
            <a:prstDash val="solid"/>
          </a:ln>
        </p:spPr>
      </p:sp>
      <p:sp>
        <p:nvSpPr>
          <p:cNvPr id="17" name="Shape 11"/>
          <p:cNvSpPr/>
          <p:nvPr/>
        </p:nvSpPr>
        <p:spPr>
          <a:xfrm>
            <a:off x="6300216" y="1417320"/>
            <a:ext cx="502920" cy="502920"/>
          </a:xfrm>
          <a:prstGeom prst="ellipse">
            <a:avLst/>
          </a:prstGeom>
          <a:solidFill>
            <a:schemeClr val="tx1"/>
          </a:solidFill>
          <a:ln w="12700">
            <a:solidFill>
              <a:schemeClr val="tx1"/>
            </a:solidFill>
            <a:prstDash val="solid"/>
          </a:ln>
        </p:spPr>
      </p:sp>
      <p:pic>
        <p:nvPicPr>
          <p:cNvPr id="18" name="Image 3" descr="preencoded.png">    </p:cNvPr>
          <p:cNvPicPr>
            <a:picLocks noChangeAspect="1"/>
          </p:cNvPicPr>
          <p:nvPr/>
        </p:nvPicPr>
        <p:blipFill>
          <a:blip r:embed="rId4"/>
          <a:stretch>
            <a:fillRect/>
          </a:stretch>
        </p:blipFill>
        <p:spPr>
          <a:xfrm>
            <a:off x="6423660" y="1540764"/>
            <a:ext cx="256032" cy="256032"/>
          </a:xfrm>
          <a:prstGeom prst="rect">
            <a:avLst/>
          </a:prstGeom>
        </p:spPr>
      </p:pic>
      <p:sp>
        <p:nvSpPr>
          <p:cNvPr id="19" name="Text 12"/>
          <p:cNvSpPr txBox="1"/>
          <p:nvPr/>
        </p:nvSpPr>
        <p:spPr>
          <a:xfrm>
            <a:off x="6300216" y="2057400"/>
            <a:ext cx="2057400" cy="365760"/>
          </a:xfrm>
          <a:prstGeom prst="rect">
            <a:avLst/>
          </a:prstGeom>
          <a:noFill/>
          <a:ln/>
        </p:spPr>
        <p:txBody>
          <a:bodyPr wrap="square" lIns="0" tIns="0" rIns="0" bIns="0" rtlCol="0" anchor="ctr"/>
          <a:lstStyle/>
          <a:p>
            <a:pPr indent="0" marL="0">
              <a:buNone/>
            </a:pPr>
            <a:r>
              <a:rPr lang="en-US" sz="1700" b="1" dirty="0">
                <a:solidFill>
                  <a:schemeClr val="tx1"/>
                </a:solidFill>
              </a:rPr>
              <a:t>Try and check</a:t>
            </a:r>
            <a:endParaRPr lang="en-US" sz="1700" dirty="0"/>
          </a:p>
        </p:txBody>
      </p:sp>
      <p:sp>
        <p:nvSpPr>
          <p:cNvPr id="20" name="Text 13"/>
          <p:cNvSpPr txBox="1"/>
          <p:nvPr/>
        </p:nvSpPr>
        <p:spPr>
          <a:xfrm>
            <a:off x="6300216" y="2450592"/>
            <a:ext cx="2057400" cy="1097280"/>
          </a:xfrm>
          <a:prstGeom prst="rect">
            <a:avLst/>
          </a:prstGeom>
          <a:noFill/>
          <a:ln/>
        </p:spPr>
        <p:txBody>
          <a:bodyPr wrap="square" lIns="0" tIns="0" rIns="0" bIns="0" rtlCol="0" anchor="t"/>
          <a:lstStyle/>
          <a:p>
            <a:pPr indent="0" marL="0">
              <a:buNone/>
            </a:pPr>
            <a:r>
              <a:rPr lang="en-US" sz="1400" dirty="0">
                <a:solidFill>
                  <a:schemeClr val="tx1"/>
                </a:solidFill>
              </a:rPr>
              <a:t>I tried colors and checked until it worked.</a:t>
            </a:r>
            <a:endParaRPr lang="en-US" sz="1400" dirty="0"/>
          </a:p>
        </p:txBody>
      </p:sp>
      <p:sp>
        <p:nvSpPr>
          <p:cNvPr id="21" name="Text 14"/>
          <p:cNvSpPr txBox="1"/>
          <p:nvPr/>
        </p:nvSpPr>
        <p:spPr>
          <a:xfrm>
            <a:off x="548640" y="3886200"/>
            <a:ext cx="8046720" cy="457200"/>
          </a:xfrm>
          <a:prstGeom prst="rect">
            <a:avLst/>
          </a:prstGeom>
          <a:noFill/>
          <a:ln/>
        </p:spPr>
        <p:txBody>
          <a:bodyPr wrap="square" lIns="0" tIns="0" rIns="0" bIns="0" rtlCol="0" anchor="ctr"/>
          <a:lstStyle/>
          <a:p>
            <a:pPr indent="0" marL="0">
              <a:buNone/>
            </a:pPr>
            <a:r>
              <a:rPr lang="en-US" sz="1700" b="1" dirty="0">
                <a:solidFill>
                  <a:schemeClr val="tx2"/>
                </a:solidFill>
              </a:rPr>
              <a:t>Which strategy would still work for a lens with 100 spots? Why?</a:t>
            </a:r>
            <a:endParaRPr lang="en-US" sz="1700" dirty="0"/>
          </a:p>
        </p:txBody>
      </p:sp>
      <p:sp>
        <p:nvSpPr>
          <p:cNvPr id="25" name="Slide Number Placeholder 0"/>
          <p:cNvSpPr>
            <a:spLocks noGrp="1"/>
          </p:cNvSpPr>
          <p:nvPr>
            <p:ph type="sldNum" sz="quarter" idx="4294967295"/>
          </p:nvPr>
        </p:nvSpPr>
        <p:spPr>
          <a:xfrm>
            <a:off x="8229600" y="4736592"/>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1"/>
          <p:cNvSpPr/>
          <p:nvPr>
            <p:ph idx="101" type="title" hasCustomPrompt="1"/>
          </p:nvPr>
        </p:nvSpPr>
        <p:spPr>
          <a:xfrm>
            <a:off x="1051560" y="292608"/>
            <a:ext cx="7635240" cy="640080"/>
          </a:xfrm>
          <a:prstGeom prst="rect">
            <a:avLst/>
          </a:prstGeom>
          <a:noFill/>
          <a:ln/>
        </p:spPr>
        <p:txBody>
          <a:bodyPr wrap="square" lIns="0" tIns="0" rIns="0" bIns="0" rtlCol="0" anchor="ctr"/>
          <a:lstStyle/>
          <a:p>
            <a:pPr algn="l" indent="0" marL="0">
              <a:buNone/>
            </a:pPr>
            <a:r>
              <a:rPr lang="en-US" sz="3000" b="1" dirty="0">
                <a:solidFill>
                  <a:schemeClr val="tx1"/>
                </a:solidFill>
                <a:latin typeface="Cambria" pitchFamily="34" charset="0"/>
                <a:ea typeface="Cambria" pitchFamily="34" charset="-122"/>
                <a:cs typeface="Cambria" pitchFamily="34" charset="-120"/>
              </a:rPr>
              <a:t>Generator Room: Three Paths</a:t>
            </a:r>
            <a:endParaRPr lang="en-US" sz="3000" dirty="0"/>
          </a:p>
        </p:txBody>
      </p:sp>
      <p:sp>
        <p:nvSpPr>
          <p:cNvPr id="3" name="title-icon-circle"/>
          <p:cNvSpPr/>
          <p:nvPr/>
        </p:nvSpPr>
        <p:spPr>
          <a:xfrm>
            <a:off x="457200" y="365760"/>
            <a:ext cx="493776" cy="493776"/>
          </a:xfrm>
          <a:prstGeom prst="ellipse">
            <a:avLst/>
          </a:prstGeom>
          <a:solidFill>
            <a:schemeClr val="tx1"/>
          </a:solidFill>
          <a:ln w="12700">
            <a:solidFill>
              <a:schemeClr val="tx1"/>
            </a:solidFill>
            <a:prstDash val="solid"/>
          </a:ln>
        </p:spPr>
      </p:sp>
      <p:pic>
        <p:nvPicPr>
          <p:cNvPr id="4" name="title-icon" descr="preencoded.png">    </p:cNvPr>
          <p:cNvPicPr>
            <a:picLocks noChangeAspect="1"/>
          </p:cNvPicPr>
          <p:nvPr/>
        </p:nvPicPr>
        <p:blipFill>
          <a:blip r:embed="rId1"/>
          <a:stretch>
            <a:fillRect/>
          </a:stretch>
        </p:blipFill>
        <p:spPr>
          <a:xfrm>
            <a:off x="566928" y="475488"/>
            <a:ext cx="274320" cy="274320"/>
          </a:xfrm>
          <a:prstGeom prst="rect">
            <a:avLst/>
          </a:prstGeom>
        </p:spPr>
      </p:pic>
      <p:graphicFrame>
        <p:nvGraphicFramePr>
          <p:cNvPr id="36" name="Table 0"/>
          <p:cNvGraphicFramePr>
            <a:graphicFrameLocks noGrp="1"/>
          </p:cNvGraphicFramePr>
          <p:nvPr>
            <p:extLst>
              <p:ext uri="{D42A27DB-BD31-4B8C-83A1-F6EECF244321}">
                <p14:modId xmlns:p14="http://schemas.microsoft.com/office/powerpoint/2010/main" val="1579011935"/>
              </p:ext>
            </p:extLst>
          </p:nvPr>
        </p:nvGraphicFramePr>
        <p:xfrm>
          <a:off x="548640" y="1188720"/>
          <a:ext cx="8046720" cy="914400"/>
        </p:xfrm>
        <a:graphic>
          <a:graphicData uri="http://schemas.openxmlformats.org/drawingml/2006/table">
            <a:tbl>
              <a:tblPr/>
              <a:tblGrid>
                <a:gridCol w="2560320"/>
                <a:gridCol w="1828800"/>
                <a:gridCol w="1828800"/>
                <a:gridCol w="1828800"/>
              </a:tblGrid>
              <a:tr h="502920">
                <a:tc>
                  <a:txBody>
                    <a:bodyPr/>
                    <a:lstStyle/>
                    <a:p>
                      <a:pPr algn="ctr" indent="0" marL="0">
                        <a:buNone/>
                      </a:pPr>
                      <a:r>
                        <a:rPr lang="en-US" sz="1800" b="1" dirty="0">
                          <a:solidFill>
                            <a:schemeClr val="bg1"/>
                          </a:solidFill>
                        </a:rPr>
                        <a:t>Power packs</a:t>
                      </a:r>
                      <a:endParaRPr lang="en-US" sz="1800" dirty="0"/>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chemeClr val="tx1"/>
                    </a:solidFill>
                  </a:tcPr>
                </a:tc>
                <a:tc>
                  <a:txBody>
                    <a:bodyPr/>
                    <a:lstStyle/>
                    <a:p>
                      <a:pPr algn="ctr" indent="0" marL="0">
                        <a:buNone/>
                      </a:pPr>
                      <a:r>
                        <a:rPr lang="en-US" sz="1800" dirty="0">
                          <a:solidFill>
                            <a:schemeClr val="tx1"/>
                          </a:solidFill>
                        </a:rPr>
                        <a:t>4</a:t>
                      </a:r>
                      <a:endParaRPr lang="en-US" sz="1800" dirty="0"/>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chemeClr val="bg2"/>
                    </a:solidFill>
                  </a:tcPr>
                </a:tc>
                <a:tc>
                  <a:txBody>
                    <a:bodyPr/>
                    <a:lstStyle/>
                    <a:p>
                      <a:pPr algn="ctr" indent="0" marL="0">
                        <a:buNone/>
                      </a:pPr>
                      <a:r>
                        <a:rPr lang="en-US" sz="1800" dirty="0">
                          <a:solidFill>
                            <a:schemeClr val="tx1"/>
                          </a:solidFill>
                        </a:rPr>
                        <a:t>8</a:t>
                      </a:r>
                      <a:endParaRPr lang="en-US" sz="1800" dirty="0"/>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chemeClr val="bg2"/>
                    </a:solidFill>
                  </a:tcPr>
                </a:tc>
                <a:tc>
                  <a:txBody>
                    <a:bodyPr/>
                    <a:lstStyle/>
                    <a:p>
                      <a:pPr algn="ctr" indent="0" marL="0">
                        <a:buNone/>
                      </a:pPr>
                      <a:r>
                        <a:rPr lang="en-US" sz="1800" dirty="0">
                          <a:solidFill>
                            <a:schemeClr val="tx1"/>
                          </a:solidFill>
                        </a:rPr>
                        <a:t>10</a:t>
                      </a:r>
                      <a:endParaRPr lang="en-US" sz="1800" dirty="0"/>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chemeClr val="bg2"/>
                    </a:solidFill>
                  </a:tcPr>
                </a:tc>
              </a:tr>
              <a:tr h="502920">
                <a:tc>
                  <a:txBody>
                    <a:bodyPr/>
                    <a:lstStyle/>
                    <a:p>
                      <a:pPr algn="ctr" indent="0" marL="0">
                        <a:buNone/>
                      </a:pPr>
                      <a:r>
                        <a:rPr lang="en-US" sz="1800" b="1" dirty="0">
                          <a:solidFill>
                            <a:schemeClr val="bg1"/>
                          </a:solidFill>
                        </a:rPr>
                        <a:t>Flashes</a:t>
                      </a:r>
                      <a:endParaRPr lang="en-US" sz="1800" dirty="0"/>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chemeClr val="tx1"/>
                    </a:solidFill>
                  </a:tcPr>
                </a:tc>
                <a:tc>
                  <a:txBody>
                    <a:bodyPr/>
                    <a:lstStyle/>
                    <a:p>
                      <a:pPr algn="ctr" indent="0" marL="0">
                        <a:buNone/>
                      </a:pPr>
                      <a:r>
                        <a:rPr lang="en-US" sz="1800" dirty="0">
                          <a:solidFill>
                            <a:schemeClr val="tx1"/>
                          </a:solidFill>
                        </a:rPr>
                        <a:t>6</a:t>
                      </a:r>
                      <a:endParaRPr lang="en-US" sz="1800" dirty="0"/>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chemeClr val="bg2"/>
                    </a:solidFill>
                  </a:tcPr>
                </a:tc>
                <a:tc>
                  <a:txBody>
                    <a:bodyPr/>
                    <a:lstStyle/>
                    <a:p>
                      <a:pPr algn="ctr" indent="0" marL="0">
                        <a:buNone/>
                      </a:pPr>
                      <a:r>
                        <a:rPr lang="en-US" sz="1800" dirty="0">
                          <a:solidFill>
                            <a:schemeClr val="tx1"/>
                          </a:solidFill>
                        </a:rPr>
                        <a:t>12</a:t>
                      </a:r>
                      <a:endParaRPr lang="en-US" sz="1800" dirty="0"/>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chemeClr val="bg2"/>
                    </a:solidFill>
                  </a:tcPr>
                </a:tc>
                <a:tc>
                  <a:txBody>
                    <a:bodyPr/>
                    <a:lstStyle/>
                    <a:p>
                      <a:pPr algn="ctr" indent="0" marL="0">
                        <a:buNone/>
                      </a:pPr>
                      <a:r>
                        <a:rPr lang="en-US" sz="1800" b="1" dirty="0">
                          <a:solidFill>
                            <a:schemeClr val="accent3"/>
                          </a:solidFill>
                        </a:rPr>
                        <a:t>15</a:t>
                      </a:r>
                      <a:endParaRPr lang="en-US" sz="1800" dirty="0"/>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chemeClr val="bg2"/>
                    </a:solidFill>
                  </a:tcPr>
                </a:tc>
              </a:tr>
            </a:tbl>
          </a:graphicData>
        </a:graphic>
      </p:graphicFrame>
      <p:sp>
        <p:nvSpPr>
          <p:cNvPr id="7" name="Shape 2"/>
          <p:cNvSpPr/>
          <p:nvPr/>
        </p:nvSpPr>
        <p:spPr>
          <a:xfrm>
            <a:off x="548640" y="2423160"/>
            <a:ext cx="2514600" cy="1325880"/>
          </a:xfrm>
          <a:prstGeom prst="roundRect">
            <a:avLst>
              <a:gd name="adj" fmla="val 6897"/>
            </a:avLst>
          </a:prstGeom>
          <a:solidFill>
            <a:schemeClr val="accent6"/>
          </a:solidFill>
          <a:ln w="12700">
            <a:solidFill>
              <a:schemeClr val="accent6"/>
            </a:solidFill>
            <a:prstDash val="solid"/>
          </a:ln>
        </p:spPr>
      </p:sp>
      <p:sp>
        <p:nvSpPr>
          <p:cNvPr id="8" name="Text 3"/>
          <p:cNvSpPr txBox="1"/>
          <p:nvPr/>
        </p:nvSpPr>
        <p:spPr>
          <a:xfrm>
            <a:off x="731520" y="2514600"/>
            <a:ext cx="2148840" cy="1143000"/>
          </a:xfrm>
          <a:prstGeom prst="rect">
            <a:avLst/>
          </a:prstGeom>
          <a:noFill/>
          <a:ln/>
        </p:spPr>
        <p:txBody>
          <a:bodyPr wrap="square" lIns="0" tIns="0" rIns="0" bIns="0" rtlCol="0" anchor="t"/>
          <a:lstStyle/>
          <a:p>
            <a:pPr indent="0" marL="0">
              <a:buNone/>
            </a:pPr>
            <a:r>
              <a:rPr lang="en-US" sz="1500" b="1" dirty="0">
                <a:solidFill>
                  <a:schemeClr val="tx1"/>
                </a:solidFill>
              </a:rPr>
              <a:t>Find 1 pack</a:t>
            </a:r>
            <a:endParaRPr lang="en-US" sz="1500" dirty="0"/>
          </a:p>
          <a:p>
            <a:pPr indent="0" marL="0">
              <a:buNone/>
            </a:pPr>
            <a:r>
              <a:rPr lang="en-US" sz="1500" dirty="0">
                <a:solidFill>
                  <a:schemeClr val="tx1"/>
                </a:solidFill>
              </a:rPr>
              <a:t>1 pack → 1.5 flashes, then ×10</a:t>
            </a:r>
            <a:endParaRPr lang="en-US" sz="1500" dirty="0"/>
          </a:p>
        </p:txBody>
      </p:sp>
      <p:sp>
        <p:nvSpPr>
          <p:cNvPr id="9" name="Shape 4"/>
          <p:cNvSpPr/>
          <p:nvPr/>
        </p:nvSpPr>
        <p:spPr>
          <a:xfrm>
            <a:off x="3310128" y="2423160"/>
            <a:ext cx="2514600" cy="1325880"/>
          </a:xfrm>
          <a:prstGeom prst="roundRect">
            <a:avLst>
              <a:gd name="adj" fmla="val 6897"/>
            </a:avLst>
          </a:prstGeom>
          <a:solidFill>
            <a:schemeClr val="accent6"/>
          </a:solidFill>
          <a:ln w="12700">
            <a:solidFill>
              <a:schemeClr val="accent6"/>
            </a:solidFill>
            <a:prstDash val="solid"/>
          </a:ln>
        </p:spPr>
      </p:sp>
      <p:sp>
        <p:nvSpPr>
          <p:cNvPr id="10" name="Text 5"/>
          <p:cNvSpPr txBox="1"/>
          <p:nvPr/>
        </p:nvSpPr>
        <p:spPr>
          <a:xfrm>
            <a:off x="3493008" y="2514600"/>
            <a:ext cx="2148840" cy="1143000"/>
          </a:xfrm>
          <a:prstGeom prst="rect">
            <a:avLst/>
          </a:prstGeom>
          <a:noFill/>
          <a:ln/>
        </p:spPr>
        <p:txBody>
          <a:bodyPr wrap="square" lIns="0" tIns="0" rIns="0" bIns="0" rtlCol="0" anchor="t"/>
          <a:lstStyle/>
          <a:p>
            <a:pPr indent="0" marL="0">
              <a:buNone/>
            </a:pPr>
            <a:r>
              <a:rPr lang="en-US" sz="1500" b="1" dirty="0">
                <a:solidFill>
                  <a:schemeClr val="tx1"/>
                </a:solidFill>
              </a:rPr>
              <a:t>Combine columns</a:t>
            </a:r>
            <a:endParaRPr lang="en-US" sz="1500" dirty="0"/>
          </a:p>
          <a:p>
            <a:pPr indent="0" marL="0">
              <a:buNone/>
            </a:pPr>
            <a:r>
              <a:rPr lang="en-US" sz="1500" dirty="0">
                <a:solidFill>
                  <a:schemeClr val="tx1"/>
                </a:solidFill>
              </a:rPr>
              <a:t>8 packs + 2 packs, so 12 + 3 flashes</a:t>
            </a:r>
            <a:endParaRPr lang="en-US" sz="1500" dirty="0"/>
          </a:p>
        </p:txBody>
      </p:sp>
      <p:sp>
        <p:nvSpPr>
          <p:cNvPr id="11" name="Shape 6"/>
          <p:cNvSpPr/>
          <p:nvPr/>
        </p:nvSpPr>
        <p:spPr>
          <a:xfrm>
            <a:off x="6071616" y="2423160"/>
            <a:ext cx="2514600" cy="1325880"/>
          </a:xfrm>
          <a:prstGeom prst="roundRect">
            <a:avLst>
              <a:gd name="adj" fmla="val 6897"/>
            </a:avLst>
          </a:prstGeom>
          <a:solidFill>
            <a:schemeClr val="accent6"/>
          </a:solidFill>
          <a:ln w="12700">
            <a:solidFill>
              <a:schemeClr val="accent6"/>
            </a:solidFill>
            <a:prstDash val="solid"/>
          </a:ln>
        </p:spPr>
      </p:sp>
      <p:sp>
        <p:nvSpPr>
          <p:cNvPr id="12" name="Text 7"/>
          <p:cNvSpPr txBox="1"/>
          <p:nvPr/>
        </p:nvSpPr>
        <p:spPr>
          <a:xfrm>
            <a:off x="6254496" y="2514600"/>
            <a:ext cx="2148840" cy="1143000"/>
          </a:xfrm>
          <a:prstGeom prst="rect">
            <a:avLst/>
          </a:prstGeom>
          <a:noFill/>
          <a:ln/>
        </p:spPr>
        <p:txBody>
          <a:bodyPr wrap="square" lIns="0" tIns="0" rIns="0" bIns="0" rtlCol="0" anchor="t"/>
          <a:lstStyle/>
          <a:p>
            <a:pPr indent="0" marL="0">
              <a:buNone/>
            </a:pPr>
            <a:r>
              <a:rPr lang="en-US" sz="1500" b="1" dirty="0">
                <a:solidFill>
                  <a:schemeClr val="tx1"/>
                </a:solidFill>
              </a:rPr>
              <a:t>Try and check</a:t>
            </a:r>
            <a:endParaRPr lang="en-US" sz="1500" dirty="0"/>
          </a:p>
          <a:p>
            <a:pPr indent="0" marL="0">
              <a:buNone/>
            </a:pPr>
            <a:r>
              <a:rPr lang="en-US" sz="1500" dirty="0">
                <a:solidFill>
                  <a:schemeClr val="tx1"/>
                </a:solidFill>
              </a:rPr>
              <a:t>Try numbers until the pattern works</a:t>
            </a:r>
            <a:endParaRPr lang="en-US" sz="1500" dirty="0"/>
          </a:p>
        </p:txBody>
      </p:sp>
      <p:sp>
        <p:nvSpPr>
          <p:cNvPr id="13" name="Text 8"/>
          <p:cNvSpPr txBox="1"/>
          <p:nvPr/>
        </p:nvSpPr>
        <p:spPr>
          <a:xfrm>
            <a:off x="548640" y="4023360"/>
            <a:ext cx="8046720" cy="457200"/>
          </a:xfrm>
          <a:prstGeom prst="rect">
            <a:avLst/>
          </a:prstGeom>
          <a:noFill/>
          <a:ln/>
        </p:spPr>
        <p:txBody>
          <a:bodyPr wrap="square" lIns="0" tIns="0" rIns="0" bIns="0" rtlCol="0" anchor="ctr"/>
          <a:lstStyle/>
          <a:p>
            <a:pPr indent="0" marL="0">
              <a:buNone/>
            </a:pPr>
            <a:r>
              <a:rPr lang="en-US" sz="1700" b="1" dirty="0">
                <a:solidFill>
                  <a:schemeClr val="tx2"/>
                </a:solidFill>
              </a:rPr>
              <a:t>Why is 14 flashes tempting? Why is it wrong?</a:t>
            </a:r>
            <a:endParaRPr lang="en-US" sz="1700" dirty="0"/>
          </a:p>
        </p:txBody>
      </p:sp>
      <p:sp>
        <p:nvSpPr>
          <p:cNvPr id="25" name="Slide Number Placeholder 0"/>
          <p:cNvSpPr>
            <a:spLocks noGrp="1"/>
          </p:cNvSpPr>
          <p:nvPr>
            <p:ph type="sldNum" sz="quarter" idx="4294967295"/>
          </p:nvPr>
        </p:nvSpPr>
        <p:spPr>
          <a:xfrm>
            <a:off x="8229600" y="4736592"/>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1"/>
          <p:cNvSpPr/>
          <p:nvPr>
            <p:ph idx="101" type="title" hasCustomPrompt="1"/>
          </p:nvPr>
        </p:nvSpPr>
        <p:spPr>
          <a:xfrm>
            <a:off x="1051560" y="292608"/>
            <a:ext cx="7635240" cy="640080"/>
          </a:xfrm>
          <a:prstGeom prst="rect">
            <a:avLst/>
          </a:prstGeom>
          <a:noFill/>
          <a:ln/>
        </p:spPr>
        <p:txBody>
          <a:bodyPr wrap="square" lIns="0" tIns="0" rIns="0" bIns="0" rtlCol="0" anchor="ctr"/>
          <a:lstStyle/>
          <a:p>
            <a:pPr algn="l" indent="0" marL="0">
              <a:buNone/>
            </a:pPr>
            <a:r>
              <a:rPr lang="en-US" sz="3000" b="1" dirty="0">
                <a:solidFill>
                  <a:schemeClr val="tx1"/>
                </a:solidFill>
                <a:latin typeface="Cambria" pitchFamily="34" charset="0"/>
                <a:ea typeface="Cambria" pitchFamily="34" charset="-122"/>
                <a:cs typeface="Cambria" pitchFamily="34" charset="-120"/>
              </a:rPr>
              <a:t>Radio Room: Count or Divide?</a:t>
            </a:r>
            <a:endParaRPr lang="en-US" sz="3000" dirty="0"/>
          </a:p>
        </p:txBody>
      </p:sp>
      <p:sp>
        <p:nvSpPr>
          <p:cNvPr id="3" name="title-icon-circle"/>
          <p:cNvSpPr/>
          <p:nvPr/>
        </p:nvSpPr>
        <p:spPr>
          <a:xfrm>
            <a:off x="457200" y="365760"/>
            <a:ext cx="493776" cy="493776"/>
          </a:xfrm>
          <a:prstGeom prst="ellipse">
            <a:avLst/>
          </a:prstGeom>
          <a:solidFill>
            <a:schemeClr val="tx1"/>
          </a:solidFill>
          <a:ln w="12700">
            <a:solidFill>
              <a:schemeClr val="tx1"/>
            </a:solidFill>
            <a:prstDash val="solid"/>
          </a:ln>
        </p:spPr>
      </p:sp>
      <p:pic>
        <p:nvPicPr>
          <p:cNvPr id="4" name="title-icon" descr="preencoded.png">    </p:cNvPr>
          <p:cNvPicPr>
            <a:picLocks noChangeAspect="1"/>
          </p:cNvPicPr>
          <p:nvPr/>
        </p:nvPicPr>
        <p:blipFill>
          <a:blip r:embed="rId1"/>
          <a:stretch>
            <a:fillRect/>
          </a:stretch>
        </p:blipFill>
        <p:spPr>
          <a:xfrm>
            <a:off x="566928" y="475488"/>
            <a:ext cx="274320" cy="274320"/>
          </a:xfrm>
          <a:prstGeom prst="rect">
            <a:avLst/>
          </a:prstGeom>
        </p:spPr>
      </p:pic>
      <p:sp>
        <p:nvSpPr>
          <p:cNvPr id="6" name="Shape 2"/>
          <p:cNvSpPr/>
          <p:nvPr/>
        </p:nvSpPr>
        <p:spPr>
          <a:xfrm>
            <a:off x="822960" y="1737360"/>
            <a:ext cx="7498080" cy="0"/>
          </a:xfrm>
          <a:prstGeom prst="line">
            <a:avLst/>
          </a:prstGeom>
          <a:noFill/>
          <a:ln w="25400">
            <a:solidFill>
              <a:schemeClr val="tx1"/>
            </a:solidFill>
            <a:prstDash val="solid"/>
          </a:ln>
        </p:spPr>
      </p:sp>
      <p:sp>
        <p:nvSpPr>
          <p:cNvPr id="7" name="Shape 3"/>
          <p:cNvSpPr/>
          <p:nvPr/>
        </p:nvSpPr>
        <p:spPr>
          <a:xfrm>
            <a:off x="822960" y="2743200"/>
            <a:ext cx="7498080" cy="0"/>
          </a:xfrm>
          <a:prstGeom prst="line">
            <a:avLst/>
          </a:prstGeom>
          <a:noFill/>
          <a:ln w="25400">
            <a:solidFill>
              <a:schemeClr val="tx1"/>
            </a:solidFill>
            <a:prstDash val="solid"/>
          </a:ln>
        </p:spPr>
      </p:sp>
      <p:sp>
        <p:nvSpPr>
          <p:cNvPr id="8" name="Text 4"/>
          <p:cNvSpPr txBox="1"/>
          <p:nvPr/>
        </p:nvSpPr>
        <p:spPr>
          <a:xfrm>
            <a:off x="548640" y="1097280"/>
            <a:ext cx="1828800" cy="274320"/>
          </a:xfrm>
          <a:prstGeom prst="rect">
            <a:avLst/>
          </a:prstGeom>
          <a:noFill/>
          <a:ln/>
        </p:spPr>
        <p:txBody>
          <a:bodyPr wrap="square" lIns="0" tIns="0" rIns="0" bIns="0" rtlCol="0" anchor="ctr"/>
          <a:lstStyle/>
          <a:p>
            <a:pPr indent="0" marL="0">
              <a:buNone/>
            </a:pPr>
            <a:r>
              <a:rPr lang="en-US" sz="1400" b="1" dirty="0">
                <a:solidFill>
                  <a:schemeClr val="accent3"/>
                </a:solidFill>
              </a:rPr>
              <a:t>Minutes</a:t>
            </a:r>
            <a:endParaRPr lang="en-US" sz="1400" dirty="0"/>
          </a:p>
        </p:txBody>
      </p:sp>
      <p:sp>
        <p:nvSpPr>
          <p:cNvPr id="9" name="Text 5"/>
          <p:cNvSpPr txBox="1"/>
          <p:nvPr/>
        </p:nvSpPr>
        <p:spPr>
          <a:xfrm>
            <a:off x="548640" y="3154680"/>
            <a:ext cx="1828800" cy="274320"/>
          </a:xfrm>
          <a:prstGeom prst="rect">
            <a:avLst/>
          </a:prstGeom>
          <a:noFill/>
          <a:ln/>
        </p:spPr>
        <p:txBody>
          <a:bodyPr wrap="square" lIns="0" tIns="0" rIns="0" bIns="0" rtlCol="0" anchor="ctr"/>
          <a:lstStyle/>
          <a:p>
            <a:pPr indent="0" marL="0">
              <a:buNone/>
            </a:pPr>
            <a:r>
              <a:rPr lang="en-US" sz="1400" b="1" dirty="0">
                <a:solidFill>
                  <a:schemeClr val="accent2"/>
                </a:solidFill>
              </a:rPr>
              <a:t>Beeps</a:t>
            </a:r>
            <a:endParaRPr lang="en-US" sz="1400" dirty="0"/>
          </a:p>
        </p:txBody>
      </p:sp>
      <p:sp>
        <p:nvSpPr>
          <p:cNvPr id="10" name="Shape 6"/>
          <p:cNvSpPr/>
          <p:nvPr/>
        </p:nvSpPr>
        <p:spPr>
          <a:xfrm>
            <a:off x="822960" y="1645920"/>
            <a:ext cx="0" cy="182880"/>
          </a:xfrm>
          <a:prstGeom prst="line">
            <a:avLst/>
          </a:prstGeom>
          <a:noFill/>
          <a:ln w="19050">
            <a:solidFill>
              <a:schemeClr val="tx1"/>
            </a:solidFill>
            <a:prstDash val="solid"/>
          </a:ln>
        </p:spPr>
      </p:sp>
      <p:sp>
        <p:nvSpPr>
          <p:cNvPr id="11" name="Shape 7"/>
          <p:cNvSpPr/>
          <p:nvPr/>
        </p:nvSpPr>
        <p:spPr>
          <a:xfrm>
            <a:off x="822960" y="2651760"/>
            <a:ext cx="0" cy="182880"/>
          </a:xfrm>
          <a:prstGeom prst="line">
            <a:avLst/>
          </a:prstGeom>
          <a:noFill/>
          <a:ln w="19050">
            <a:solidFill>
              <a:schemeClr val="tx1"/>
            </a:solidFill>
            <a:prstDash val="solid"/>
          </a:ln>
        </p:spPr>
      </p:sp>
      <p:sp>
        <p:nvSpPr>
          <p:cNvPr id="12" name="Text 8"/>
          <p:cNvSpPr txBox="1"/>
          <p:nvPr/>
        </p:nvSpPr>
        <p:spPr>
          <a:xfrm>
            <a:off x="548640" y="1325880"/>
            <a:ext cx="548640" cy="274320"/>
          </a:xfrm>
          <a:prstGeom prst="rect">
            <a:avLst/>
          </a:prstGeom>
          <a:noFill/>
          <a:ln/>
        </p:spPr>
        <p:txBody>
          <a:bodyPr wrap="square" lIns="0" tIns="0" rIns="0" bIns="0" rtlCol="0" anchor="ctr"/>
          <a:lstStyle/>
          <a:p>
            <a:pPr algn="ctr" indent="0" marL="0">
              <a:buNone/>
            </a:pPr>
            <a:r>
              <a:rPr lang="en-US" sz="1400" dirty="0">
                <a:solidFill>
                  <a:schemeClr val="tx1"/>
                </a:solidFill>
              </a:rPr>
              <a:t>0</a:t>
            </a:r>
            <a:endParaRPr lang="en-US" sz="1400" dirty="0"/>
          </a:p>
        </p:txBody>
      </p:sp>
      <p:sp>
        <p:nvSpPr>
          <p:cNvPr id="13" name="Text 9"/>
          <p:cNvSpPr txBox="1"/>
          <p:nvPr/>
        </p:nvSpPr>
        <p:spPr>
          <a:xfrm>
            <a:off x="548640" y="2852928"/>
            <a:ext cx="548640" cy="274320"/>
          </a:xfrm>
          <a:prstGeom prst="rect">
            <a:avLst/>
          </a:prstGeom>
          <a:noFill/>
          <a:ln/>
        </p:spPr>
        <p:txBody>
          <a:bodyPr wrap="square" lIns="0" tIns="0" rIns="0" bIns="0" rtlCol="0" anchor="ctr"/>
          <a:lstStyle/>
          <a:p>
            <a:pPr algn="ctr" indent="0" marL="0">
              <a:buNone/>
            </a:pPr>
            <a:r>
              <a:rPr lang="en-US" sz="1400" dirty="0">
                <a:solidFill>
                  <a:schemeClr val="tx1"/>
                </a:solidFill>
              </a:rPr>
              <a:t>0</a:t>
            </a:r>
            <a:endParaRPr lang="en-US" sz="1400" dirty="0"/>
          </a:p>
        </p:txBody>
      </p:sp>
      <p:sp>
        <p:nvSpPr>
          <p:cNvPr id="14" name="Shape 10"/>
          <p:cNvSpPr/>
          <p:nvPr/>
        </p:nvSpPr>
        <p:spPr>
          <a:xfrm>
            <a:off x="1894114" y="1645920"/>
            <a:ext cx="0" cy="182880"/>
          </a:xfrm>
          <a:prstGeom prst="line">
            <a:avLst/>
          </a:prstGeom>
          <a:noFill/>
          <a:ln w="19050">
            <a:solidFill>
              <a:schemeClr val="tx1"/>
            </a:solidFill>
            <a:prstDash val="solid"/>
          </a:ln>
        </p:spPr>
      </p:sp>
      <p:sp>
        <p:nvSpPr>
          <p:cNvPr id="15" name="Shape 11"/>
          <p:cNvSpPr/>
          <p:nvPr/>
        </p:nvSpPr>
        <p:spPr>
          <a:xfrm>
            <a:off x="1894114" y="2651760"/>
            <a:ext cx="0" cy="182880"/>
          </a:xfrm>
          <a:prstGeom prst="line">
            <a:avLst/>
          </a:prstGeom>
          <a:noFill/>
          <a:ln w="19050">
            <a:solidFill>
              <a:schemeClr val="tx1"/>
            </a:solidFill>
            <a:prstDash val="solid"/>
          </a:ln>
        </p:spPr>
      </p:sp>
      <p:sp>
        <p:nvSpPr>
          <p:cNvPr id="16" name="Text 12"/>
          <p:cNvSpPr txBox="1"/>
          <p:nvPr/>
        </p:nvSpPr>
        <p:spPr>
          <a:xfrm>
            <a:off x="1619794" y="1325880"/>
            <a:ext cx="548640" cy="274320"/>
          </a:xfrm>
          <a:prstGeom prst="rect">
            <a:avLst/>
          </a:prstGeom>
          <a:noFill/>
          <a:ln/>
        </p:spPr>
        <p:txBody>
          <a:bodyPr wrap="square" lIns="0" tIns="0" rIns="0" bIns="0" rtlCol="0" anchor="ctr"/>
          <a:lstStyle/>
          <a:p>
            <a:pPr algn="ctr" indent="0" marL="0">
              <a:buNone/>
            </a:pPr>
            <a:r>
              <a:rPr lang="en-US" sz="1400" dirty="0">
                <a:solidFill>
                  <a:schemeClr val="tx1"/>
                </a:solidFill>
              </a:rPr>
              <a:t>1</a:t>
            </a:r>
            <a:endParaRPr lang="en-US" sz="1400" dirty="0"/>
          </a:p>
        </p:txBody>
      </p:sp>
      <p:sp>
        <p:nvSpPr>
          <p:cNvPr id="17" name="Text 13"/>
          <p:cNvSpPr txBox="1"/>
          <p:nvPr/>
        </p:nvSpPr>
        <p:spPr>
          <a:xfrm>
            <a:off x="1619794" y="2852928"/>
            <a:ext cx="548640" cy="274320"/>
          </a:xfrm>
          <a:prstGeom prst="rect">
            <a:avLst/>
          </a:prstGeom>
          <a:noFill/>
          <a:ln/>
        </p:spPr>
        <p:txBody>
          <a:bodyPr wrap="square" lIns="0" tIns="0" rIns="0" bIns="0" rtlCol="0" anchor="ctr"/>
          <a:lstStyle/>
          <a:p>
            <a:pPr algn="ctr" indent="0" marL="0">
              <a:buNone/>
            </a:pPr>
            <a:r>
              <a:rPr lang="en-US" sz="1400" dirty="0">
                <a:solidFill>
                  <a:schemeClr val="tx1"/>
                </a:solidFill>
              </a:rPr>
              <a:t>6</a:t>
            </a:r>
            <a:endParaRPr lang="en-US" sz="1400" dirty="0"/>
          </a:p>
        </p:txBody>
      </p:sp>
      <p:sp>
        <p:nvSpPr>
          <p:cNvPr id="18" name="Shape 14"/>
          <p:cNvSpPr/>
          <p:nvPr/>
        </p:nvSpPr>
        <p:spPr>
          <a:xfrm>
            <a:off x="2965269" y="1645920"/>
            <a:ext cx="0" cy="182880"/>
          </a:xfrm>
          <a:prstGeom prst="line">
            <a:avLst/>
          </a:prstGeom>
          <a:noFill/>
          <a:ln w="19050">
            <a:solidFill>
              <a:schemeClr val="tx1"/>
            </a:solidFill>
            <a:prstDash val="solid"/>
          </a:ln>
        </p:spPr>
      </p:sp>
      <p:sp>
        <p:nvSpPr>
          <p:cNvPr id="19" name="Shape 15"/>
          <p:cNvSpPr/>
          <p:nvPr/>
        </p:nvSpPr>
        <p:spPr>
          <a:xfrm>
            <a:off x="2965269" y="2651760"/>
            <a:ext cx="0" cy="182880"/>
          </a:xfrm>
          <a:prstGeom prst="line">
            <a:avLst/>
          </a:prstGeom>
          <a:noFill/>
          <a:ln w="19050">
            <a:solidFill>
              <a:schemeClr val="tx1"/>
            </a:solidFill>
            <a:prstDash val="solid"/>
          </a:ln>
        </p:spPr>
      </p:sp>
      <p:sp>
        <p:nvSpPr>
          <p:cNvPr id="20" name="Text 16"/>
          <p:cNvSpPr txBox="1"/>
          <p:nvPr/>
        </p:nvSpPr>
        <p:spPr>
          <a:xfrm>
            <a:off x="2690949" y="1325880"/>
            <a:ext cx="548640" cy="274320"/>
          </a:xfrm>
          <a:prstGeom prst="rect">
            <a:avLst/>
          </a:prstGeom>
          <a:noFill/>
          <a:ln/>
        </p:spPr>
        <p:txBody>
          <a:bodyPr wrap="square" lIns="0" tIns="0" rIns="0" bIns="0" rtlCol="0" anchor="ctr"/>
          <a:lstStyle/>
          <a:p>
            <a:pPr algn="ctr" indent="0" marL="0">
              <a:buNone/>
            </a:pPr>
            <a:r>
              <a:rPr lang="en-US" sz="1400" dirty="0">
                <a:solidFill>
                  <a:schemeClr val="tx1"/>
                </a:solidFill>
              </a:rPr>
              <a:t>2</a:t>
            </a:r>
            <a:endParaRPr lang="en-US" sz="1400" dirty="0"/>
          </a:p>
        </p:txBody>
      </p:sp>
      <p:sp>
        <p:nvSpPr>
          <p:cNvPr id="21" name="Text 17"/>
          <p:cNvSpPr txBox="1"/>
          <p:nvPr/>
        </p:nvSpPr>
        <p:spPr>
          <a:xfrm>
            <a:off x="2690949" y="2852928"/>
            <a:ext cx="548640" cy="274320"/>
          </a:xfrm>
          <a:prstGeom prst="rect">
            <a:avLst/>
          </a:prstGeom>
          <a:noFill/>
          <a:ln/>
        </p:spPr>
        <p:txBody>
          <a:bodyPr wrap="square" lIns="0" tIns="0" rIns="0" bIns="0" rtlCol="0" anchor="ctr"/>
          <a:lstStyle/>
          <a:p>
            <a:pPr algn="ctr" indent="0" marL="0">
              <a:buNone/>
            </a:pPr>
            <a:r>
              <a:rPr lang="en-US" sz="1400" dirty="0">
                <a:solidFill>
                  <a:schemeClr val="tx1"/>
                </a:solidFill>
              </a:rPr>
              <a:t>12</a:t>
            </a:r>
            <a:endParaRPr lang="en-US" sz="1400" dirty="0"/>
          </a:p>
        </p:txBody>
      </p:sp>
      <p:sp>
        <p:nvSpPr>
          <p:cNvPr id="22" name="Shape 18"/>
          <p:cNvSpPr/>
          <p:nvPr/>
        </p:nvSpPr>
        <p:spPr>
          <a:xfrm>
            <a:off x="4036423" y="1645920"/>
            <a:ext cx="0" cy="182880"/>
          </a:xfrm>
          <a:prstGeom prst="line">
            <a:avLst/>
          </a:prstGeom>
          <a:noFill/>
          <a:ln w="19050">
            <a:solidFill>
              <a:schemeClr val="tx1"/>
            </a:solidFill>
            <a:prstDash val="solid"/>
          </a:ln>
        </p:spPr>
      </p:sp>
      <p:sp>
        <p:nvSpPr>
          <p:cNvPr id="23" name="Shape 19"/>
          <p:cNvSpPr/>
          <p:nvPr/>
        </p:nvSpPr>
        <p:spPr>
          <a:xfrm>
            <a:off x="4036423" y="2651760"/>
            <a:ext cx="0" cy="182880"/>
          </a:xfrm>
          <a:prstGeom prst="line">
            <a:avLst/>
          </a:prstGeom>
          <a:noFill/>
          <a:ln w="19050">
            <a:solidFill>
              <a:schemeClr val="tx1"/>
            </a:solidFill>
            <a:prstDash val="solid"/>
          </a:ln>
        </p:spPr>
      </p:sp>
      <p:sp>
        <p:nvSpPr>
          <p:cNvPr id="24" name="Text 20"/>
          <p:cNvSpPr txBox="1"/>
          <p:nvPr/>
        </p:nvSpPr>
        <p:spPr>
          <a:xfrm>
            <a:off x="3762103" y="1325880"/>
            <a:ext cx="548640" cy="274320"/>
          </a:xfrm>
          <a:prstGeom prst="rect">
            <a:avLst/>
          </a:prstGeom>
          <a:noFill/>
          <a:ln/>
        </p:spPr>
        <p:txBody>
          <a:bodyPr wrap="square" lIns="0" tIns="0" rIns="0" bIns="0" rtlCol="0" anchor="ctr"/>
          <a:lstStyle/>
          <a:p>
            <a:pPr algn="ctr" indent="0" marL="0">
              <a:buNone/>
            </a:pPr>
            <a:r>
              <a:rPr lang="en-US" sz="1400" b="1" dirty="0">
                <a:solidFill>
                  <a:schemeClr val="tx1"/>
                </a:solidFill>
              </a:rPr>
              <a:t>3</a:t>
            </a:r>
            <a:endParaRPr lang="en-US" sz="1400" dirty="0"/>
          </a:p>
        </p:txBody>
      </p:sp>
      <p:sp>
        <p:nvSpPr>
          <p:cNvPr id="25" name="Text 21"/>
          <p:cNvSpPr txBox="1"/>
          <p:nvPr/>
        </p:nvSpPr>
        <p:spPr>
          <a:xfrm>
            <a:off x="3762103" y="2852928"/>
            <a:ext cx="548640" cy="274320"/>
          </a:xfrm>
          <a:prstGeom prst="rect">
            <a:avLst/>
          </a:prstGeom>
          <a:noFill/>
          <a:ln/>
        </p:spPr>
        <p:txBody>
          <a:bodyPr wrap="square" lIns="0" tIns="0" rIns="0" bIns="0" rtlCol="0" anchor="ctr"/>
          <a:lstStyle/>
          <a:p>
            <a:pPr algn="ctr" indent="0" marL="0">
              <a:buNone/>
            </a:pPr>
            <a:r>
              <a:rPr lang="en-US" sz="1400" b="1" dirty="0">
                <a:solidFill>
                  <a:schemeClr val="tx1"/>
                </a:solidFill>
              </a:rPr>
              <a:t>18</a:t>
            </a:r>
            <a:endParaRPr lang="en-US" sz="1400" dirty="0"/>
          </a:p>
        </p:txBody>
      </p:sp>
      <p:sp>
        <p:nvSpPr>
          <p:cNvPr id="26" name="Shape 22"/>
          <p:cNvSpPr/>
          <p:nvPr/>
        </p:nvSpPr>
        <p:spPr>
          <a:xfrm>
            <a:off x="5107577" y="1645920"/>
            <a:ext cx="0" cy="182880"/>
          </a:xfrm>
          <a:prstGeom prst="line">
            <a:avLst/>
          </a:prstGeom>
          <a:noFill/>
          <a:ln w="19050">
            <a:solidFill>
              <a:schemeClr val="tx1"/>
            </a:solidFill>
            <a:prstDash val="solid"/>
          </a:ln>
        </p:spPr>
      </p:sp>
      <p:sp>
        <p:nvSpPr>
          <p:cNvPr id="27" name="Shape 23"/>
          <p:cNvSpPr/>
          <p:nvPr/>
        </p:nvSpPr>
        <p:spPr>
          <a:xfrm>
            <a:off x="5107577" y="2651760"/>
            <a:ext cx="0" cy="182880"/>
          </a:xfrm>
          <a:prstGeom prst="line">
            <a:avLst/>
          </a:prstGeom>
          <a:noFill/>
          <a:ln w="19050">
            <a:solidFill>
              <a:schemeClr val="tx1"/>
            </a:solidFill>
            <a:prstDash val="solid"/>
          </a:ln>
        </p:spPr>
      </p:sp>
      <p:sp>
        <p:nvSpPr>
          <p:cNvPr id="28" name="Text 24"/>
          <p:cNvSpPr txBox="1"/>
          <p:nvPr/>
        </p:nvSpPr>
        <p:spPr>
          <a:xfrm>
            <a:off x="4833257" y="1325880"/>
            <a:ext cx="548640" cy="274320"/>
          </a:xfrm>
          <a:prstGeom prst="rect">
            <a:avLst/>
          </a:prstGeom>
          <a:noFill/>
          <a:ln/>
        </p:spPr>
        <p:txBody>
          <a:bodyPr wrap="square" lIns="0" tIns="0" rIns="0" bIns="0" rtlCol="0" anchor="ctr"/>
          <a:lstStyle/>
          <a:p>
            <a:pPr algn="ctr" indent="0" marL="0">
              <a:buNone/>
            </a:pPr>
            <a:r>
              <a:rPr lang="en-US" sz="1400" dirty="0">
                <a:solidFill>
                  <a:schemeClr val="tx1"/>
                </a:solidFill>
              </a:rPr>
              <a:t>4</a:t>
            </a:r>
            <a:endParaRPr lang="en-US" sz="1400" dirty="0"/>
          </a:p>
        </p:txBody>
      </p:sp>
      <p:sp>
        <p:nvSpPr>
          <p:cNvPr id="29" name="Text 25"/>
          <p:cNvSpPr txBox="1"/>
          <p:nvPr/>
        </p:nvSpPr>
        <p:spPr>
          <a:xfrm>
            <a:off x="4833257" y="2852928"/>
            <a:ext cx="548640" cy="274320"/>
          </a:xfrm>
          <a:prstGeom prst="rect">
            <a:avLst/>
          </a:prstGeom>
          <a:noFill/>
          <a:ln/>
        </p:spPr>
        <p:txBody>
          <a:bodyPr wrap="square" lIns="0" tIns="0" rIns="0" bIns="0" rtlCol="0" anchor="ctr"/>
          <a:lstStyle/>
          <a:p>
            <a:pPr algn="ctr" indent="0" marL="0">
              <a:buNone/>
            </a:pPr>
            <a:r>
              <a:rPr lang="en-US" sz="1400" dirty="0">
                <a:solidFill>
                  <a:schemeClr val="tx1"/>
                </a:solidFill>
              </a:rPr>
              <a:t>24</a:t>
            </a:r>
            <a:endParaRPr lang="en-US" sz="1400" dirty="0"/>
          </a:p>
        </p:txBody>
      </p:sp>
      <p:sp>
        <p:nvSpPr>
          <p:cNvPr id="30" name="Shape 26"/>
          <p:cNvSpPr/>
          <p:nvPr/>
        </p:nvSpPr>
        <p:spPr>
          <a:xfrm>
            <a:off x="6178731" y="1645920"/>
            <a:ext cx="0" cy="182880"/>
          </a:xfrm>
          <a:prstGeom prst="line">
            <a:avLst/>
          </a:prstGeom>
          <a:noFill/>
          <a:ln w="19050">
            <a:solidFill>
              <a:schemeClr val="tx1"/>
            </a:solidFill>
            <a:prstDash val="solid"/>
          </a:ln>
        </p:spPr>
      </p:sp>
      <p:sp>
        <p:nvSpPr>
          <p:cNvPr id="31" name="Shape 27"/>
          <p:cNvSpPr/>
          <p:nvPr/>
        </p:nvSpPr>
        <p:spPr>
          <a:xfrm>
            <a:off x="6178731" y="2651760"/>
            <a:ext cx="0" cy="182880"/>
          </a:xfrm>
          <a:prstGeom prst="line">
            <a:avLst/>
          </a:prstGeom>
          <a:noFill/>
          <a:ln w="19050">
            <a:solidFill>
              <a:schemeClr val="tx1"/>
            </a:solidFill>
            <a:prstDash val="solid"/>
          </a:ln>
        </p:spPr>
      </p:sp>
      <p:sp>
        <p:nvSpPr>
          <p:cNvPr id="32" name="Text 28"/>
          <p:cNvSpPr txBox="1"/>
          <p:nvPr/>
        </p:nvSpPr>
        <p:spPr>
          <a:xfrm>
            <a:off x="5904411" y="1325880"/>
            <a:ext cx="548640" cy="274320"/>
          </a:xfrm>
          <a:prstGeom prst="rect">
            <a:avLst/>
          </a:prstGeom>
          <a:noFill/>
          <a:ln/>
        </p:spPr>
        <p:txBody>
          <a:bodyPr wrap="square" lIns="0" tIns="0" rIns="0" bIns="0" rtlCol="0" anchor="ctr"/>
          <a:lstStyle/>
          <a:p>
            <a:pPr algn="ctr" indent="0" marL="0">
              <a:buNone/>
            </a:pPr>
            <a:r>
              <a:rPr lang="en-US" sz="1400" dirty="0">
                <a:solidFill>
                  <a:schemeClr val="tx1"/>
                </a:solidFill>
              </a:rPr>
              <a:t>5</a:t>
            </a:r>
            <a:endParaRPr lang="en-US" sz="1400" dirty="0"/>
          </a:p>
        </p:txBody>
      </p:sp>
      <p:sp>
        <p:nvSpPr>
          <p:cNvPr id="33" name="Text 29"/>
          <p:cNvSpPr txBox="1"/>
          <p:nvPr/>
        </p:nvSpPr>
        <p:spPr>
          <a:xfrm>
            <a:off x="5904411" y="2852928"/>
            <a:ext cx="548640" cy="274320"/>
          </a:xfrm>
          <a:prstGeom prst="rect">
            <a:avLst/>
          </a:prstGeom>
          <a:noFill/>
          <a:ln/>
        </p:spPr>
        <p:txBody>
          <a:bodyPr wrap="square" lIns="0" tIns="0" rIns="0" bIns="0" rtlCol="0" anchor="ctr"/>
          <a:lstStyle/>
          <a:p>
            <a:pPr algn="ctr" indent="0" marL="0">
              <a:buNone/>
            </a:pPr>
            <a:r>
              <a:rPr lang="en-US" sz="1400" dirty="0">
                <a:solidFill>
                  <a:schemeClr val="tx1"/>
                </a:solidFill>
              </a:rPr>
              <a:t>30</a:t>
            </a:r>
            <a:endParaRPr lang="en-US" sz="1400" dirty="0"/>
          </a:p>
        </p:txBody>
      </p:sp>
      <p:sp>
        <p:nvSpPr>
          <p:cNvPr id="34" name="Shape 30"/>
          <p:cNvSpPr/>
          <p:nvPr/>
        </p:nvSpPr>
        <p:spPr>
          <a:xfrm>
            <a:off x="7249886" y="1645920"/>
            <a:ext cx="0" cy="182880"/>
          </a:xfrm>
          <a:prstGeom prst="line">
            <a:avLst/>
          </a:prstGeom>
          <a:noFill/>
          <a:ln w="19050">
            <a:solidFill>
              <a:schemeClr val="tx1"/>
            </a:solidFill>
            <a:prstDash val="solid"/>
          </a:ln>
        </p:spPr>
      </p:sp>
      <p:sp>
        <p:nvSpPr>
          <p:cNvPr id="35" name="Shape 31"/>
          <p:cNvSpPr/>
          <p:nvPr/>
        </p:nvSpPr>
        <p:spPr>
          <a:xfrm>
            <a:off x="7249886" y="2651760"/>
            <a:ext cx="0" cy="182880"/>
          </a:xfrm>
          <a:prstGeom prst="line">
            <a:avLst/>
          </a:prstGeom>
          <a:noFill/>
          <a:ln w="19050">
            <a:solidFill>
              <a:schemeClr val="tx1"/>
            </a:solidFill>
            <a:prstDash val="solid"/>
          </a:ln>
        </p:spPr>
      </p:sp>
      <p:sp>
        <p:nvSpPr>
          <p:cNvPr id="36" name="Text 32"/>
          <p:cNvSpPr txBox="1"/>
          <p:nvPr/>
        </p:nvSpPr>
        <p:spPr>
          <a:xfrm>
            <a:off x="6975566" y="1325880"/>
            <a:ext cx="548640" cy="274320"/>
          </a:xfrm>
          <a:prstGeom prst="rect">
            <a:avLst/>
          </a:prstGeom>
          <a:noFill/>
          <a:ln/>
        </p:spPr>
        <p:txBody>
          <a:bodyPr wrap="square" lIns="0" tIns="0" rIns="0" bIns="0" rtlCol="0" anchor="ctr"/>
          <a:lstStyle/>
          <a:p>
            <a:pPr algn="ctr" indent="0" marL="0">
              <a:buNone/>
            </a:pPr>
            <a:r>
              <a:rPr lang="en-US" sz="1400" dirty="0">
                <a:solidFill>
                  <a:schemeClr val="tx1"/>
                </a:solidFill>
              </a:rPr>
              <a:t>6</a:t>
            </a:r>
            <a:endParaRPr lang="en-US" sz="1400" dirty="0"/>
          </a:p>
        </p:txBody>
      </p:sp>
      <p:sp>
        <p:nvSpPr>
          <p:cNvPr id="37" name="Text 33"/>
          <p:cNvSpPr txBox="1"/>
          <p:nvPr/>
        </p:nvSpPr>
        <p:spPr>
          <a:xfrm>
            <a:off x="6975566" y="2852928"/>
            <a:ext cx="548640" cy="274320"/>
          </a:xfrm>
          <a:prstGeom prst="rect">
            <a:avLst/>
          </a:prstGeom>
          <a:noFill/>
          <a:ln/>
        </p:spPr>
        <p:txBody>
          <a:bodyPr wrap="square" lIns="0" tIns="0" rIns="0" bIns="0" rtlCol="0" anchor="ctr"/>
          <a:lstStyle/>
          <a:p>
            <a:pPr algn="ctr" indent="0" marL="0">
              <a:buNone/>
            </a:pPr>
            <a:r>
              <a:rPr lang="en-US" sz="1400" dirty="0">
                <a:solidFill>
                  <a:schemeClr val="tx1"/>
                </a:solidFill>
              </a:rPr>
              <a:t>36</a:t>
            </a:r>
            <a:endParaRPr lang="en-US" sz="1400" dirty="0"/>
          </a:p>
        </p:txBody>
      </p:sp>
      <p:sp>
        <p:nvSpPr>
          <p:cNvPr id="38" name="Shape 34"/>
          <p:cNvSpPr/>
          <p:nvPr/>
        </p:nvSpPr>
        <p:spPr>
          <a:xfrm>
            <a:off x="8321040" y="1645920"/>
            <a:ext cx="0" cy="182880"/>
          </a:xfrm>
          <a:prstGeom prst="line">
            <a:avLst/>
          </a:prstGeom>
          <a:noFill/>
          <a:ln w="19050">
            <a:solidFill>
              <a:schemeClr val="tx1"/>
            </a:solidFill>
            <a:prstDash val="solid"/>
          </a:ln>
        </p:spPr>
      </p:sp>
      <p:sp>
        <p:nvSpPr>
          <p:cNvPr id="39" name="Shape 35"/>
          <p:cNvSpPr/>
          <p:nvPr/>
        </p:nvSpPr>
        <p:spPr>
          <a:xfrm>
            <a:off x="8321040" y="2651760"/>
            <a:ext cx="0" cy="182880"/>
          </a:xfrm>
          <a:prstGeom prst="line">
            <a:avLst/>
          </a:prstGeom>
          <a:noFill/>
          <a:ln w="19050">
            <a:solidFill>
              <a:schemeClr val="tx1"/>
            </a:solidFill>
            <a:prstDash val="solid"/>
          </a:ln>
        </p:spPr>
      </p:sp>
      <p:sp>
        <p:nvSpPr>
          <p:cNvPr id="40" name="Text 36"/>
          <p:cNvSpPr txBox="1"/>
          <p:nvPr/>
        </p:nvSpPr>
        <p:spPr>
          <a:xfrm>
            <a:off x="8046720" y="1325880"/>
            <a:ext cx="548640" cy="274320"/>
          </a:xfrm>
          <a:prstGeom prst="rect">
            <a:avLst/>
          </a:prstGeom>
          <a:noFill/>
          <a:ln/>
        </p:spPr>
        <p:txBody>
          <a:bodyPr wrap="square" lIns="0" tIns="0" rIns="0" bIns="0" rtlCol="0" anchor="ctr"/>
          <a:lstStyle/>
          <a:p>
            <a:pPr algn="ctr" indent="0" marL="0">
              <a:buNone/>
            </a:pPr>
            <a:r>
              <a:rPr lang="en-US" sz="1400" b="1" dirty="0">
                <a:solidFill>
                  <a:schemeClr val="tx1"/>
                </a:solidFill>
              </a:rPr>
              <a:t>7</a:t>
            </a:r>
            <a:endParaRPr lang="en-US" sz="1400" dirty="0"/>
          </a:p>
        </p:txBody>
      </p:sp>
      <p:sp>
        <p:nvSpPr>
          <p:cNvPr id="41" name="Text 37"/>
          <p:cNvSpPr txBox="1"/>
          <p:nvPr/>
        </p:nvSpPr>
        <p:spPr>
          <a:xfrm>
            <a:off x="8046720" y="2852928"/>
            <a:ext cx="548640" cy="274320"/>
          </a:xfrm>
          <a:prstGeom prst="rect">
            <a:avLst/>
          </a:prstGeom>
          <a:noFill/>
          <a:ln/>
        </p:spPr>
        <p:txBody>
          <a:bodyPr wrap="square" lIns="0" tIns="0" rIns="0" bIns="0" rtlCol="0" anchor="ctr"/>
          <a:lstStyle/>
          <a:p>
            <a:pPr algn="ctr" indent="0" marL="0">
              <a:buNone/>
            </a:pPr>
            <a:r>
              <a:rPr lang="en-US" sz="1400" b="1" dirty="0">
                <a:solidFill>
                  <a:schemeClr val="tx1"/>
                </a:solidFill>
              </a:rPr>
              <a:t>42</a:t>
            </a:r>
            <a:endParaRPr lang="en-US" sz="1400" dirty="0"/>
          </a:p>
        </p:txBody>
      </p:sp>
      <p:sp>
        <p:nvSpPr>
          <p:cNvPr id="42" name="Text 38"/>
          <p:cNvSpPr txBox="1"/>
          <p:nvPr/>
        </p:nvSpPr>
        <p:spPr>
          <a:xfrm>
            <a:off x="548640" y="3749040"/>
            <a:ext cx="8046720" cy="548640"/>
          </a:xfrm>
          <a:prstGeom prst="rect">
            <a:avLst/>
          </a:prstGeom>
          <a:solidFill>
            <a:schemeClr val="bg2"/>
          </a:solidFill>
          <a:ln/>
        </p:spPr>
        <p:txBody>
          <a:bodyPr wrap="square" lIns="1905" tIns="1905" rIns="1905" bIns="1905" rtlCol="0" anchor="ctr"/>
          <a:lstStyle/>
          <a:p>
            <a:pPr indent="0" marL="0">
              <a:buNone/>
            </a:pPr>
            <a:r>
              <a:rPr lang="en-US" sz="1700" b="1" dirty="0">
                <a:solidFill>
                  <a:schemeClr val="tx2"/>
                </a:solidFill>
              </a:rPr>
              <a:t>Counting up by 6 and dividing 42 by 6 gave the same answer. Why?</a:t>
            </a:r>
            <a:endParaRPr lang="en-US" sz="1700" dirty="0"/>
          </a:p>
        </p:txBody>
      </p:sp>
      <p:sp>
        <p:nvSpPr>
          <p:cNvPr id="25" name="Slide Number Placeholder 0"/>
          <p:cNvSpPr>
            <a:spLocks noGrp="1"/>
          </p:cNvSpPr>
          <p:nvPr>
            <p:ph type="sldNum" sz="quarter" idx="4294967295"/>
          </p:nvPr>
        </p:nvSpPr>
        <p:spPr>
          <a:xfrm>
            <a:off x="8229600" y="4736592"/>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1"/>
          <p:cNvSpPr/>
          <p:nvPr>
            <p:ph idx="101" type="title" hasCustomPrompt="1"/>
          </p:nvPr>
        </p:nvSpPr>
        <p:spPr>
          <a:xfrm>
            <a:off x="1051560" y="292608"/>
            <a:ext cx="7635240" cy="640080"/>
          </a:xfrm>
          <a:prstGeom prst="rect">
            <a:avLst/>
          </a:prstGeom>
          <a:noFill/>
          <a:ln/>
        </p:spPr>
        <p:txBody>
          <a:bodyPr wrap="square" lIns="0" tIns="0" rIns="0" bIns="0" rtlCol="0" anchor="ctr"/>
          <a:lstStyle/>
          <a:p>
            <a:pPr algn="l" indent="0" marL="0">
              <a:buNone/>
            </a:pPr>
            <a:r>
              <a:rPr lang="en-US" sz="3000" b="1" dirty="0">
                <a:solidFill>
                  <a:schemeClr val="tx1"/>
                </a:solidFill>
                <a:latin typeface="Cambria" pitchFamily="34" charset="0"/>
                <a:ea typeface="Cambria" pitchFamily="34" charset="-122"/>
                <a:cs typeface="Cambria" pitchFamily="34" charset="-120"/>
              </a:rPr>
              <a:t>Connecting the Models</a:t>
            </a:r>
            <a:endParaRPr lang="en-US" sz="3000" dirty="0"/>
          </a:p>
        </p:txBody>
      </p:sp>
      <p:sp>
        <p:nvSpPr>
          <p:cNvPr id="3" name="title-icon-circle"/>
          <p:cNvSpPr/>
          <p:nvPr/>
        </p:nvSpPr>
        <p:spPr>
          <a:xfrm>
            <a:off x="457200" y="365760"/>
            <a:ext cx="493776" cy="493776"/>
          </a:xfrm>
          <a:prstGeom prst="ellipse">
            <a:avLst/>
          </a:prstGeom>
          <a:solidFill>
            <a:schemeClr val="tx1"/>
          </a:solidFill>
          <a:ln w="12700">
            <a:solidFill>
              <a:schemeClr val="tx1"/>
            </a:solidFill>
            <a:prstDash val="solid"/>
          </a:ln>
        </p:spPr>
      </p:sp>
      <p:pic>
        <p:nvPicPr>
          <p:cNvPr id="4" name="title-icon" descr="preencoded.png">    </p:cNvPr>
          <p:cNvPicPr>
            <a:picLocks noChangeAspect="1"/>
          </p:cNvPicPr>
          <p:nvPr/>
        </p:nvPicPr>
        <p:blipFill>
          <a:blip r:embed="rId1"/>
          <a:stretch>
            <a:fillRect/>
          </a:stretch>
        </p:blipFill>
        <p:spPr>
          <a:xfrm>
            <a:off x="566928" y="475488"/>
            <a:ext cx="274320" cy="274320"/>
          </a:xfrm>
          <a:prstGeom prst="rect">
            <a:avLst/>
          </a:prstGeom>
        </p:spPr>
      </p:pic>
      <p:sp>
        <p:nvSpPr>
          <p:cNvPr id="6" name="Text 2"/>
          <p:cNvSpPr txBox="1"/>
          <p:nvPr/>
        </p:nvSpPr>
        <p:spPr>
          <a:xfrm>
            <a:off x="548640" y="1051560"/>
            <a:ext cx="8046720" cy="411480"/>
          </a:xfrm>
          <a:prstGeom prst="rect">
            <a:avLst/>
          </a:prstGeom>
          <a:noFill/>
          <a:ln/>
        </p:spPr>
        <p:txBody>
          <a:bodyPr wrap="square" lIns="0" tIns="0" rIns="0" bIns="0" rtlCol="0" anchor="ctr"/>
          <a:lstStyle/>
          <a:p>
            <a:pPr indent="0" marL="0">
              <a:buNone/>
            </a:pPr>
            <a:r>
              <a:rPr lang="en-US" sz="1700" b="1" dirty="0">
                <a:solidFill>
                  <a:schemeClr val="tx2"/>
                </a:solidFill>
              </a:rPr>
              <a:t>Three ways to show the same idea: 2 power packs make 3 flashes</a:t>
            </a:r>
            <a:endParaRPr lang="en-US" sz="1700" dirty="0"/>
          </a:p>
        </p:txBody>
      </p:sp>
      <p:sp>
        <p:nvSpPr>
          <p:cNvPr id="7" name="Text 3"/>
          <p:cNvSpPr txBox="1"/>
          <p:nvPr/>
        </p:nvSpPr>
        <p:spPr>
          <a:xfrm>
            <a:off x="548640" y="1600200"/>
            <a:ext cx="2514600" cy="320040"/>
          </a:xfrm>
          <a:prstGeom prst="rect">
            <a:avLst/>
          </a:prstGeom>
          <a:noFill/>
          <a:ln/>
        </p:spPr>
        <p:txBody>
          <a:bodyPr wrap="square" lIns="0" tIns="0" rIns="0" bIns="0" rtlCol="0" anchor="ctr"/>
          <a:lstStyle/>
          <a:p>
            <a:pPr indent="0" marL="0">
              <a:buNone/>
            </a:pPr>
            <a:r>
              <a:rPr lang="en-US" sz="1400" b="1" dirty="0">
                <a:solidFill>
                  <a:schemeClr val="accent3"/>
                </a:solidFill>
              </a:rPr>
              <a:t>Tape diagram</a:t>
            </a:r>
            <a:endParaRPr lang="en-US" sz="1400" dirty="0"/>
          </a:p>
        </p:txBody>
      </p:sp>
      <p:sp>
        <p:nvSpPr>
          <p:cNvPr id="8" name="Text 4"/>
          <p:cNvSpPr txBox="1"/>
          <p:nvPr/>
        </p:nvSpPr>
        <p:spPr>
          <a:xfrm>
            <a:off x="3310128" y="1600200"/>
            <a:ext cx="2514600" cy="320040"/>
          </a:xfrm>
          <a:prstGeom prst="rect">
            <a:avLst/>
          </a:prstGeom>
          <a:noFill/>
          <a:ln/>
        </p:spPr>
        <p:txBody>
          <a:bodyPr wrap="square" lIns="0" tIns="0" rIns="0" bIns="0" rtlCol="0" anchor="ctr"/>
          <a:lstStyle/>
          <a:p>
            <a:pPr indent="0" marL="0">
              <a:buNone/>
            </a:pPr>
            <a:r>
              <a:rPr lang="en-US" sz="1400" b="1" dirty="0">
                <a:solidFill>
                  <a:schemeClr val="accent3"/>
                </a:solidFill>
              </a:rPr>
              <a:t>Ratio table</a:t>
            </a:r>
            <a:endParaRPr lang="en-US" sz="1400" dirty="0"/>
          </a:p>
        </p:txBody>
      </p:sp>
      <p:sp>
        <p:nvSpPr>
          <p:cNvPr id="9" name="Text 5"/>
          <p:cNvSpPr txBox="1"/>
          <p:nvPr/>
        </p:nvSpPr>
        <p:spPr>
          <a:xfrm>
            <a:off x="6071616" y="1600200"/>
            <a:ext cx="2514600" cy="320040"/>
          </a:xfrm>
          <a:prstGeom prst="rect">
            <a:avLst/>
          </a:prstGeom>
          <a:noFill/>
          <a:ln/>
        </p:spPr>
        <p:txBody>
          <a:bodyPr wrap="square" lIns="0" tIns="0" rIns="0" bIns="0" rtlCol="0" anchor="ctr"/>
          <a:lstStyle/>
          <a:p>
            <a:pPr indent="0" marL="0">
              <a:buNone/>
            </a:pPr>
            <a:r>
              <a:rPr lang="en-US" sz="1400" b="1" dirty="0">
                <a:solidFill>
                  <a:schemeClr val="accent3"/>
                </a:solidFill>
              </a:rPr>
              <a:t>Double number line</a:t>
            </a:r>
            <a:endParaRPr lang="en-US" sz="1400" dirty="0"/>
          </a:p>
        </p:txBody>
      </p:sp>
      <p:sp>
        <p:nvSpPr>
          <p:cNvPr id="10" name="Text 6"/>
          <p:cNvSpPr txBox="1"/>
          <p:nvPr/>
        </p:nvSpPr>
        <p:spPr>
          <a:xfrm>
            <a:off x="548640" y="2103120"/>
            <a:ext cx="685800" cy="411480"/>
          </a:xfrm>
          <a:prstGeom prst="rect">
            <a:avLst/>
          </a:prstGeom>
          <a:noFill/>
          <a:ln/>
        </p:spPr>
        <p:txBody>
          <a:bodyPr wrap="square" lIns="0" tIns="0" rIns="0" bIns="0" rtlCol="0" anchor="ctr"/>
          <a:lstStyle/>
          <a:p>
            <a:pPr indent="0" marL="0">
              <a:buNone/>
            </a:pPr>
            <a:r>
              <a:rPr lang="en-US" sz="1200" b="1" dirty="0">
                <a:solidFill>
                  <a:schemeClr val="accent2"/>
                </a:solidFill>
              </a:rPr>
              <a:t>Packs</a:t>
            </a:r>
            <a:endParaRPr lang="en-US" sz="1200" dirty="0"/>
          </a:p>
        </p:txBody>
      </p:sp>
      <p:sp>
        <p:nvSpPr>
          <p:cNvPr id="11" name="Text 7"/>
          <p:cNvSpPr txBox="1"/>
          <p:nvPr/>
        </p:nvSpPr>
        <p:spPr>
          <a:xfrm>
            <a:off x="548640" y="2697480"/>
            <a:ext cx="685800" cy="411480"/>
          </a:xfrm>
          <a:prstGeom prst="rect">
            <a:avLst/>
          </a:prstGeom>
          <a:noFill/>
          <a:ln/>
        </p:spPr>
        <p:txBody>
          <a:bodyPr wrap="square" lIns="0" tIns="0" rIns="0" bIns="0" rtlCol="0" anchor="ctr"/>
          <a:lstStyle/>
          <a:p>
            <a:pPr indent="0" marL="0">
              <a:buNone/>
            </a:pPr>
            <a:r>
              <a:rPr lang="en-US" sz="1200" b="1" dirty="0">
                <a:solidFill>
                  <a:schemeClr val="accent5"/>
                </a:solidFill>
              </a:rPr>
              <a:t>Flashes</a:t>
            </a:r>
            <a:endParaRPr lang="en-US" sz="1200" dirty="0"/>
          </a:p>
        </p:txBody>
      </p:sp>
      <p:sp>
        <p:nvSpPr>
          <p:cNvPr id="12" name="Shape 8"/>
          <p:cNvSpPr/>
          <p:nvPr/>
        </p:nvSpPr>
        <p:spPr>
          <a:xfrm>
            <a:off x="1280160" y="2103120"/>
            <a:ext cx="402336" cy="411480"/>
          </a:xfrm>
          <a:prstGeom prst="rect">
            <a:avLst/>
          </a:prstGeom>
          <a:solidFill>
            <a:schemeClr val="accent2"/>
          </a:solidFill>
          <a:ln w="12700">
            <a:solidFill>
              <a:schemeClr val="tx1"/>
            </a:solidFill>
            <a:prstDash val="solid"/>
          </a:ln>
        </p:spPr>
      </p:sp>
      <p:sp>
        <p:nvSpPr>
          <p:cNvPr id="13" name="Shape 9"/>
          <p:cNvSpPr/>
          <p:nvPr/>
        </p:nvSpPr>
        <p:spPr>
          <a:xfrm>
            <a:off x="1682496" y="2103120"/>
            <a:ext cx="402336" cy="411480"/>
          </a:xfrm>
          <a:prstGeom prst="rect">
            <a:avLst/>
          </a:prstGeom>
          <a:solidFill>
            <a:schemeClr val="accent2"/>
          </a:solidFill>
          <a:ln w="12700">
            <a:solidFill>
              <a:schemeClr val="tx1"/>
            </a:solidFill>
            <a:prstDash val="solid"/>
          </a:ln>
        </p:spPr>
      </p:sp>
      <p:sp>
        <p:nvSpPr>
          <p:cNvPr id="14" name="Shape 10"/>
          <p:cNvSpPr/>
          <p:nvPr/>
        </p:nvSpPr>
        <p:spPr>
          <a:xfrm>
            <a:off x="1280160" y="2697480"/>
            <a:ext cx="268194" cy="411480"/>
          </a:xfrm>
          <a:prstGeom prst="rect">
            <a:avLst/>
          </a:prstGeom>
          <a:solidFill>
            <a:schemeClr val="accent1"/>
          </a:solidFill>
          <a:ln w="12700">
            <a:solidFill>
              <a:schemeClr val="tx1"/>
            </a:solidFill>
            <a:prstDash val="solid"/>
          </a:ln>
        </p:spPr>
      </p:sp>
      <p:sp>
        <p:nvSpPr>
          <p:cNvPr id="15" name="Shape 11"/>
          <p:cNvSpPr/>
          <p:nvPr/>
        </p:nvSpPr>
        <p:spPr>
          <a:xfrm>
            <a:off x="1548354" y="2697480"/>
            <a:ext cx="268194" cy="411480"/>
          </a:xfrm>
          <a:prstGeom prst="rect">
            <a:avLst/>
          </a:prstGeom>
          <a:solidFill>
            <a:schemeClr val="accent1"/>
          </a:solidFill>
          <a:ln w="12700">
            <a:solidFill>
              <a:schemeClr val="tx1"/>
            </a:solidFill>
            <a:prstDash val="solid"/>
          </a:ln>
        </p:spPr>
      </p:sp>
      <p:sp>
        <p:nvSpPr>
          <p:cNvPr id="16" name="Shape 12"/>
          <p:cNvSpPr/>
          <p:nvPr/>
        </p:nvSpPr>
        <p:spPr>
          <a:xfrm>
            <a:off x="1816547" y="2697480"/>
            <a:ext cx="268194" cy="411480"/>
          </a:xfrm>
          <a:prstGeom prst="rect">
            <a:avLst/>
          </a:prstGeom>
          <a:solidFill>
            <a:schemeClr val="accent1"/>
          </a:solidFill>
          <a:ln w="12700">
            <a:solidFill>
              <a:schemeClr val="tx1"/>
            </a:solidFill>
            <a:prstDash val="solid"/>
          </a:ln>
        </p:spPr>
      </p:sp>
      <p:sp>
        <p:nvSpPr>
          <p:cNvPr id="17" name="Shape 13"/>
          <p:cNvSpPr/>
          <p:nvPr/>
        </p:nvSpPr>
        <p:spPr>
          <a:xfrm>
            <a:off x="2194560" y="2103120"/>
            <a:ext cx="402336" cy="411480"/>
          </a:xfrm>
          <a:prstGeom prst="rect">
            <a:avLst/>
          </a:prstGeom>
          <a:solidFill>
            <a:schemeClr val="accent2"/>
          </a:solidFill>
          <a:ln w="12700">
            <a:solidFill>
              <a:schemeClr val="tx1"/>
            </a:solidFill>
            <a:prstDash val="solid"/>
          </a:ln>
        </p:spPr>
      </p:sp>
      <p:sp>
        <p:nvSpPr>
          <p:cNvPr id="18" name="Shape 14"/>
          <p:cNvSpPr/>
          <p:nvPr/>
        </p:nvSpPr>
        <p:spPr>
          <a:xfrm>
            <a:off x="2596896" y="2103120"/>
            <a:ext cx="402336" cy="411480"/>
          </a:xfrm>
          <a:prstGeom prst="rect">
            <a:avLst/>
          </a:prstGeom>
          <a:solidFill>
            <a:schemeClr val="accent2"/>
          </a:solidFill>
          <a:ln w="12700">
            <a:solidFill>
              <a:schemeClr val="tx1"/>
            </a:solidFill>
            <a:prstDash val="solid"/>
          </a:ln>
        </p:spPr>
      </p:sp>
      <p:sp>
        <p:nvSpPr>
          <p:cNvPr id="19" name="Shape 15"/>
          <p:cNvSpPr/>
          <p:nvPr/>
        </p:nvSpPr>
        <p:spPr>
          <a:xfrm>
            <a:off x="2194560" y="2697480"/>
            <a:ext cx="268194" cy="411480"/>
          </a:xfrm>
          <a:prstGeom prst="rect">
            <a:avLst/>
          </a:prstGeom>
          <a:solidFill>
            <a:schemeClr val="accent1"/>
          </a:solidFill>
          <a:ln w="12700">
            <a:solidFill>
              <a:schemeClr val="tx1"/>
            </a:solidFill>
            <a:prstDash val="solid"/>
          </a:ln>
        </p:spPr>
      </p:sp>
      <p:sp>
        <p:nvSpPr>
          <p:cNvPr id="20" name="Shape 16"/>
          <p:cNvSpPr/>
          <p:nvPr/>
        </p:nvSpPr>
        <p:spPr>
          <a:xfrm>
            <a:off x="2462754" y="2697480"/>
            <a:ext cx="268194" cy="411480"/>
          </a:xfrm>
          <a:prstGeom prst="rect">
            <a:avLst/>
          </a:prstGeom>
          <a:solidFill>
            <a:schemeClr val="accent1"/>
          </a:solidFill>
          <a:ln w="12700">
            <a:solidFill>
              <a:schemeClr val="tx1"/>
            </a:solidFill>
            <a:prstDash val="solid"/>
          </a:ln>
        </p:spPr>
      </p:sp>
      <p:sp>
        <p:nvSpPr>
          <p:cNvPr id="21" name="Shape 17"/>
          <p:cNvSpPr/>
          <p:nvPr/>
        </p:nvSpPr>
        <p:spPr>
          <a:xfrm>
            <a:off x="2730947" y="2697480"/>
            <a:ext cx="268194" cy="411480"/>
          </a:xfrm>
          <a:prstGeom prst="rect">
            <a:avLst/>
          </a:prstGeom>
          <a:solidFill>
            <a:schemeClr val="accent1"/>
          </a:solidFill>
          <a:ln w="12700">
            <a:solidFill>
              <a:schemeClr val="tx1"/>
            </a:solidFill>
            <a:prstDash val="solid"/>
          </a:ln>
        </p:spPr>
      </p:sp>
      <p:sp>
        <p:nvSpPr>
          <p:cNvPr id="22" name="Text 18"/>
          <p:cNvSpPr txBox="1"/>
          <p:nvPr/>
        </p:nvSpPr>
        <p:spPr>
          <a:xfrm>
            <a:off x="1280160" y="3200400"/>
            <a:ext cx="1828800" cy="274320"/>
          </a:xfrm>
          <a:prstGeom prst="rect">
            <a:avLst/>
          </a:prstGeom>
          <a:noFill/>
          <a:ln/>
        </p:spPr>
        <p:txBody>
          <a:bodyPr wrap="square" lIns="0" tIns="0" rIns="0" bIns="0" rtlCol="0" anchor="ctr"/>
          <a:lstStyle/>
          <a:p>
            <a:pPr indent="0" marL="0">
              <a:buNone/>
            </a:pPr>
            <a:r>
              <a:rPr lang="en-US" sz="1100" dirty="0">
                <a:solidFill>
                  <a:schemeClr val="accent5"/>
                </a:solidFill>
              </a:rPr>
              <a:t>2 groups: 4 packs, 6 flashes</a:t>
            </a:r>
            <a:endParaRPr lang="en-US" sz="1100" dirty="0"/>
          </a:p>
        </p:txBody>
      </p:sp>
      <p:graphicFrame>
        <p:nvGraphicFramePr>
          <p:cNvPr id="38" name="Table 0"/>
          <p:cNvGraphicFramePr>
            <a:graphicFrameLocks noGrp="1"/>
          </p:cNvGraphicFramePr>
          <p:nvPr>
            <p:extLst>
              <p:ext uri="{D42A27DB-BD31-4B8C-83A1-F6EECF244321}">
                <p14:modId xmlns:p14="http://schemas.microsoft.com/office/powerpoint/2010/main" val="1579011935"/>
              </p:ext>
            </p:extLst>
          </p:nvPr>
        </p:nvGraphicFramePr>
        <p:xfrm>
          <a:off x="3310128" y="2103120"/>
          <a:ext cx="2514600" cy="914400"/>
        </p:xfrm>
        <a:graphic>
          <a:graphicData uri="http://schemas.openxmlformats.org/drawingml/2006/table">
            <a:tbl>
              <a:tblPr/>
              <a:tblGrid>
                <a:gridCol w="868680"/>
                <a:gridCol w="548640"/>
                <a:gridCol w="548640"/>
                <a:gridCol w="548640"/>
              </a:tblGrid>
              <a:tr h="457200">
                <a:tc>
                  <a:txBody>
                    <a:bodyPr/>
                    <a:lstStyle/>
                    <a:p>
                      <a:pPr algn="ctr" indent="0" marL="0">
                        <a:buNone/>
                      </a:pPr>
                      <a:r>
                        <a:rPr lang="en-US" sz="1500" b="1" dirty="0">
                          <a:solidFill>
                            <a:schemeClr val="bg1"/>
                          </a:solidFill>
                        </a:rPr>
                        <a:t>Packs</a:t>
                      </a:r>
                      <a:endParaRPr lang="en-US" sz="1500" dirty="0"/>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chemeClr val="tx1"/>
                    </a:solidFill>
                  </a:tcPr>
                </a:tc>
                <a:tc>
                  <a:txBody>
                    <a:bodyPr/>
                    <a:lstStyle/>
                    <a:p>
                      <a:pPr algn="ctr" indent="0" marL="0">
                        <a:buNone/>
                      </a:pPr>
                      <a:r>
                        <a:rPr lang="en-US" sz="1500" dirty="0">
                          <a:solidFill>
                            <a:schemeClr val="tx1"/>
                          </a:solidFill>
                        </a:rPr>
                        <a:t>2</a:t>
                      </a:r>
                      <a:endParaRPr lang="en-US" sz="1500" dirty="0"/>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chemeClr val="bg2"/>
                    </a:solidFill>
                  </a:tcPr>
                </a:tc>
                <a:tc>
                  <a:txBody>
                    <a:bodyPr/>
                    <a:lstStyle/>
                    <a:p>
                      <a:pPr algn="ctr" indent="0" marL="0">
                        <a:buNone/>
                      </a:pPr>
                      <a:r>
                        <a:rPr lang="en-US" sz="1500" dirty="0">
                          <a:solidFill>
                            <a:schemeClr val="tx1"/>
                          </a:solidFill>
                        </a:rPr>
                        <a:t>4</a:t>
                      </a:r>
                      <a:endParaRPr lang="en-US" sz="1500" dirty="0"/>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chemeClr val="bg2"/>
                    </a:solidFill>
                  </a:tcPr>
                </a:tc>
                <a:tc>
                  <a:txBody>
                    <a:bodyPr/>
                    <a:lstStyle/>
                    <a:p>
                      <a:pPr algn="ctr" indent="0" marL="0">
                        <a:buNone/>
                      </a:pPr>
                      <a:r>
                        <a:rPr lang="en-US" sz="1500" dirty="0">
                          <a:solidFill>
                            <a:schemeClr val="tx1"/>
                          </a:solidFill>
                        </a:rPr>
                        <a:t>10</a:t>
                      </a:r>
                      <a:endParaRPr lang="en-US" sz="1500" dirty="0"/>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chemeClr val="bg2"/>
                    </a:solidFill>
                  </a:tcPr>
                </a:tc>
              </a:tr>
              <a:tr h="457200">
                <a:tc>
                  <a:txBody>
                    <a:bodyPr/>
                    <a:lstStyle/>
                    <a:p>
                      <a:pPr algn="ctr" indent="0" marL="0">
                        <a:buNone/>
                      </a:pPr>
                      <a:r>
                        <a:rPr lang="en-US" sz="1500" b="1" dirty="0">
                          <a:solidFill>
                            <a:schemeClr val="bg1"/>
                          </a:solidFill>
                        </a:rPr>
                        <a:t>Flashes</a:t>
                      </a:r>
                      <a:endParaRPr lang="en-US" sz="1500" dirty="0"/>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chemeClr val="tx1"/>
                    </a:solidFill>
                  </a:tcPr>
                </a:tc>
                <a:tc>
                  <a:txBody>
                    <a:bodyPr/>
                    <a:lstStyle/>
                    <a:p>
                      <a:pPr algn="ctr" indent="0" marL="0">
                        <a:buNone/>
                      </a:pPr>
                      <a:r>
                        <a:rPr lang="en-US" sz="1500" dirty="0">
                          <a:solidFill>
                            <a:schemeClr val="tx1"/>
                          </a:solidFill>
                        </a:rPr>
                        <a:t>3</a:t>
                      </a:r>
                      <a:endParaRPr lang="en-US" sz="1500" dirty="0"/>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chemeClr val="bg2"/>
                    </a:solidFill>
                  </a:tcPr>
                </a:tc>
                <a:tc>
                  <a:txBody>
                    <a:bodyPr/>
                    <a:lstStyle/>
                    <a:p>
                      <a:pPr algn="ctr" indent="0" marL="0">
                        <a:buNone/>
                      </a:pPr>
                      <a:r>
                        <a:rPr lang="en-US" sz="1500" dirty="0">
                          <a:solidFill>
                            <a:schemeClr val="tx1"/>
                          </a:solidFill>
                        </a:rPr>
                        <a:t>6</a:t>
                      </a:r>
                      <a:endParaRPr lang="en-US" sz="1500" dirty="0"/>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chemeClr val="bg2"/>
                    </a:solidFill>
                  </a:tcPr>
                </a:tc>
                <a:tc>
                  <a:txBody>
                    <a:bodyPr/>
                    <a:lstStyle/>
                    <a:p>
                      <a:pPr algn="ctr" indent="0" marL="0">
                        <a:buNone/>
                      </a:pPr>
                      <a:r>
                        <a:rPr lang="en-US" sz="1500" dirty="0">
                          <a:solidFill>
                            <a:schemeClr val="tx1"/>
                          </a:solidFill>
                        </a:rPr>
                        <a:t>15</a:t>
                      </a:r>
                      <a:endParaRPr lang="en-US" sz="1500" dirty="0"/>
                    </a:p>
                  </a:txBody>
                  <a:tcPr marL="91440" marR="91440" marT="45720" marB="45720" anchor="ctr">
                    <a:lnL w="25400" cap="flat" cmpd="sng" algn="ctr">
                      <a:solidFill>
                        <a:srgbClr val="FFFFFF"/>
                      </a:solidFill>
                      <a:prstDash val="solid"/>
                      <a:round/>
                      <a:headEnd type="none" w="med" len="med"/>
                      <a:tailEnd type="none" w="med" len="med"/>
                    </a:lnL>
                    <a:lnR w="25400"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chemeClr val="bg2"/>
                    </a:solidFill>
                  </a:tcPr>
                </a:tc>
              </a:tr>
            </a:tbl>
          </a:graphicData>
        </a:graphic>
      </p:graphicFrame>
      <p:sp>
        <p:nvSpPr>
          <p:cNvPr id="24" name="Shape 19"/>
          <p:cNvSpPr/>
          <p:nvPr/>
        </p:nvSpPr>
        <p:spPr>
          <a:xfrm>
            <a:off x="6126480" y="2331720"/>
            <a:ext cx="2377440" cy="0"/>
          </a:xfrm>
          <a:prstGeom prst="line">
            <a:avLst/>
          </a:prstGeom>
          <a:noFill/>
          <a:ln w="19050">
            <a:solidFill>
              <a:schemeClr val="tx1"/>
            </a:solidFill>
            <a:prstDash val="solid"/>
          </a:ln>
        </p:spPr>
      </p:sp>
      <p:sp>
        <p:nvSpPr>
          <p:cNvPr id="25" name="Shape 20"/>
          <p:cNvSpPr/>
          <p:nvPr/>
        </p:nvSpPr>
        <p:spPr>
          <a:xfrm>
            <a:off x="6126480" y="2971800"/>
            <a:ext cx="2377440" cy="0"/>
          </a:xfrm>
          <a:prstGeom prst="line">
            <a:avLst/>
          </a:prstGeom>
          <a:noFill/>
          <a:ln w="19050">
            <a:solidFill>
              <a:schemeClr val="tx1"/>
            </a:solidFill>
            <a:prstDash val="solid"/>
          </a:ln>
        </p:spPr>
      </p:sp>
      <p:sp>
        <p:nvSpPr>
          <p:cNvPr id="26" name="Shape 21"/>
          <p:cNvSpPr/>
          <p:nvPr/>
        </p:nvSpPr>
        <p:spPr>
          <a:xfrm>
            <a:off x="6126480" y="2258568"/>
            <a:ext cx="0" cy="146304"/>
          </a:xfrm>
          <a:prstGeom prst="line">
            <a:avLst/>
          </a:prstGeom>
          <a:noFill/>
          <a:ln w="15240">
            <a:solidFill>
              <a:schemeClr val="tx1"/>
            </a:solidFill>
            <a:prstDash val="solid"/>
          </a:ln>
        </p:spPr>
      </p:sp>
      <p:sp>
        <p:nvSpPr>
          <p:cNvPr id="27" name="Shape 22"/>
          <p:cNvSpPr/>
          <p:nvPr/>
        </p:nvSpPr>
        <p:spPr>
          <a:xfrm>
            <a:off x="6126480" y="2898648"/>
            <a:ext cx="0" cy="146304"/>
          </a:xfrm>
          <a:prstGeom prst="line">
            <a:avLst/>
          </a:prstGeom>
          <a:noFill/>
          <a:ln w="15240">
            <a:solidFill>
              <a:schemeClr val="tx1"/>
            </a:solidFill>
            <a:prstDash val="solid"/>
          </a:ln>
        </p:spPr>
      </p:sp>
      <p:sp>
        <p:nvSpPr>
          <p:cNvPr id="28" name="Text 23"/>
          <p:cNvSpPr txBox="1"/>
          <p:nvPr/>
        </p:nvSpPr>
        <p:spPr>
          <a:xfrm>
            <a:off x="5897880" y="1984248"/>
            <a:ext cx="457200" cy="256032"/>
          </a:xfrm>
          <a:prstGeom prst="rect">
            <a:avLst/>
          </a:prstGeom>
          <a:noFill/>
          <a:ln/>
        </p:spPr>
        <p:txBody>
          <a:bodyPr wrap="square" lIns="0" tIns="0" rIns="0" bIns="0" rtlCol="0" anchor="ctr"/>
          <a:lstStyle/>
          <a:p>
            <a:pPr algn="ctr" indent="0" marL="0">
              <a:buNone/>
            </a:pPr>
            <a:r>
              <a:rPr lang="en-US" sz="1300" dirty="0">
                <a:solidFill>
                  <a:schemeClr val="tx1"/>
                </a:solidFill>
              </a:rPr>
              <a:t>0</a:t>
            </a:r>
            <a:endParaRPr lang="en-US" sz="1300" dirty="0"/>
          </a:p>
        </p:txBody>
      </p:sp>
      <p:sp>
        <p:nvSpPr>
          <p:cNvPr id="29" name="Text 24"/>
          <p:cNvSpPr txBox="1"/>
          <p:nvPr/>
        </p:nvSpPr>
        <p:spPr>
          <a:xfrm>
            <a:off x="5897880" y="3063240"/>
            <a:ext cx="457200" cy="256032"/>
          </a:xfrm>
          <a:prstGeom prst="rect">
            <a:avLst/>
          </a:prstGeom>
          <a:noFill/>
          <a:ln/>
        </p:spPr>
        <p:txBody>
          <a:bodyPr wrap="square" lIns="0" tIns="0" rIns="0" bIns="0" rtlCol="0" anchor="ctr"/>
          <a:lstStyle/>
          <a:p>
            <a:pPr algn="ctr" indent="0" marL="0">
              <a:buNone/>
            </a:pPr>
            <a:r>
              <a:rPr lang="en-US" sz="1300" dirty="0">
                <a:solidFill>
                  <a:schemeClr val="tx1"/>
                </a:solidFill>
              </a:rPr>
              <a:t>0</a:t>
            </a:r>
            <a:endParaRPr lang="en-US" sz="1300" dirty="0"/>
          </a:p>
        </p:txBody>
      </p:sp>
      <p:sp>
        <p:nvSpPr>
          <p:cNvPr id="30" name="Shape 25"/>
          <p:cNvSpPr/>
          <p:nvPr/>
        </p:nvSpPr>
        <p:spPr>
          <a:xfrm>
            <a:off x="6918960" y="2258568"/>
            <a:ext cx="0" cy="146304"/>
          </a:xfrm>
          <a:prstGeom prst="line">
            <a:avLst/>
          </a:prstGeom>
          <a:noFill/>
          <a:ln w="15240">
            <a:solidFill>
              <a:schemeClr val="tx1"/>
            </a:solidFill>
            <a:prstDash val="solid"/>
          </a:ln>
        </p:spPr>
      </p:sp>
      <p:sp>
        <p:nvSpPr>
          <p:cNvPr id="31" name="Shape 26"/>
          <p:cNvSpPr/>
          <p:nvPr/>
        </p:nvSpPr>
        <p:spPr>
          <a:xfrm>
            <a:off x="6918960" y="2898648"/>
            <a:ext cx="0" cy="146304"/>
          </a:xfrm>
          <a:prstGeom prst="line">
            <a:avLst/>
          </a:prstGeom>
          <a:noFill/>
          <a:ln w="15240">
            <a:solidFill>
              <a:schemeClr val="tx1"/>
            </a:solidFill>
            <a:prstDash val="solid"/>
          </a:ln>
        </p:spPr>
      </p:sp>
      <p:sp>
        <p:nvSpPr>
          <p:cNvPr id="32" name="Text 27"/>
          <p:cNvSpPr txBox="1"/>
          <p:nvPr/>
        </p:nvSpPr>
        <p:spPr>
          <a:xfrm>
            <a:off x="6690360" y="1984248"/>
            <a:ext cx="457200" cy="256032"/>
          </a:xfrm>
          <a:prstGeom prst="rect">
            <a:avLst/>
          </a:prstGeom>
          <a:noFill/>
          <a:ln/>
        </p:spPr>
        <p:txBody>
          <a:bodyPr wrap="square" lIns="0" tIns="0" rIns="0" bIns="0" rtlCol="0" anchor="ctr"/>
          <a:lstStyle/>
          <a:p>
            <a:pPr algn="ctr" indent="0" marL="0">
              <a:buNone/>
            </a:pPr>
            <a:r>
              <a:rPr lang="en-US" sz="1300" dirty="0">
                <a:solidFill>
                  <a:schemeClr val="tx1"/>
                </a:solidFill>
              </a:rPr>
              <a:t>2</a:t>
            </a:r>
            <a:endParaRPr lang="en-US" sz="1300" dirty="0"/>
          </a:p>
        </p:txBody>
      </p:sp>
      <p:sp>
        <p:nvSpPr>
          <p:cNvPr id="33" name="Text 28"/>
          <p:cNvSpPr txBox="1"/>
          <p:nvPr/>
        </p:nvSpPr>
        <p:spPr>
          <a:xfrm>
            <a:off x="6690360" y="3063240"/>
            <a:ext cx="457200" cy="256032"/>
          </a:xfrm>
          <a:prstGeom prst="rect">
            <a:avLst/>
          </a:prstGeom>
          <a:noFill/>
          <a:ln/>
        </p:spPr>
        <p:txBody>
          <a:bodyPr wrap="square" lIns="0" tIns="0" rIns="0" bIns="0" rtlCol="0" anchor="ctr"/>
          <a:lstStyle/>
          <a:p>
            <a:pPr algn="ctr" indent="0" marL="0">
              <a:buNone/>
            </a:pPr>
            <a:r>
              <a:rPr lang="en-US" sz="1300" dirty="0">
                <a:solidFill>
                  <a:schemeClr val="tx1"/>
                </a:solidFill>
              </a:rPr>
              <a:t>3</a:t>
            </a:r>
            <a:endParaRPr lang="en-US" sz="1300" dirty="0"/>
          </a:p>
        </p:txBody>
      </p:sp>
      <p:sp>
        <p:nvSpPr>
          <p:cNvPr id="34" name="Shape 29"/>
          <p:cNvSpPr/>
          <p:nvPr/>
        </p:nvSpPr>
        <p:spPr>
          <a:xfrm>
            <a:off x="7711440" y="2258568"/>
            <a:ext cx="0" cy="146304"/>
          </a:xfrm>
          <a:prstGeom prst="line">
            <a:avLst/>
          </a:prstGeom>
          <a:noFill/>
          <a:ln w="15240">
            <a:solidFill>
              <a:schemeClr val="tx1"/>
            </a:solidFill>
            <a:prstDash val="solid"/>
          </a:ln>
        </p:spPr>
      </p:sp>
      <p:sp>
        <p:nvSpPr>
          <p:cNvPr id="35" name="Shape 30"/>
          <p:cNvSpPr/>
          <p:nvPr/>
        </p:nvSpPr>
        <p:spPr>
          <a:xfrm>
            <a:off x="7711440" y="2898648"/>
            <a:ext cx="0" cy="146304"/>
          </a:xfrm>
          <a:prstGeom prst="line">
            <a:avLst/>
          </a:prstGeom>
          <a:noFill/>
          <a:ln w="15240">
            <a:solidFill>
              <a:schemeClr val="tx1"/>
            </a:solidFill>
            <a:prstDash val="solid"/>
          </a:ln>
        </p:spPr>
      </p:sp>
      <p:sp>
        <p:nvSpPr>
          <p:cNvPr id="36" name="Text 31"/>
          <p:cNvSpPr txBox="1"/>
          <p:nvPr/>
        </p:nvSpPr>
        <p:spPr>
          <a:xfrm>
            <a:off x="7482840" y="1984248"/>
            <a:ext cx="457200" cy="256032"/>
          </a:xfrm>
          <a:prstGeom prst="rect">
            <a:avLst/>
          </a:prstGeom>
          <a:noFill/>
          <a:ln/>
        </p:spPr>
        <p:txBody>
          <a:bodyPr wrap="square" lIns="0" tIns="0" rIns="0" bIns="0" rtlCol="0" anchor="ctr"/>
          <a:lstStyle/>
          <a:p>
            <a:pPr algn="ctr" indent="0" marL="0">
              <a:buNone/>
            </a:pPr>
            <a:r>
              <a:rPr lang="en-US" sz="1300" dirty="0">
                <a:solidFill>
                  <a:schemeClr val="tx1"/>
                </a:solidFill>
              </a:rPr>
              <a:t>4</a:t>
            </a:r>
            <a:endParaRPr lang="en-US" sz="1300" dirty="0"/>
          </a:p>
        </p:txBody>
      </p:sp>
      <p:sp>
        <p:nvSpPr>
          <p:cNvPr id="37" name="Text 32"/>
          <p:cNvSpPr txBox="1"/>
          <p:nvPr/>
        </p:nvSpPr>
        <p:spPr>
          <a:xfrm>
            <a:off x="7482840" y="3063240"/>
            <a:ext cx="457200" cy="256032"/>
          </a:xfrm>
          <a:prstGeom prst="rect">
            <a:avLst/>
          </a:prstGeom>
          <a:noFill/>
          <a:ln/>
        </p:spPr>
        <p:txBody>
          <a:bodyPr wrap="square" lIns="0" tIns="0" rIns="0" bIns="0" rtlCol="0" anchor="ctr"/>
          <a:lstStyle/>
          <a:p>
            <a:pPr algn="ctr" indent="0" marL="0">
              <a:buNone/>
            </a:pPr>
            <a:r>
              <a:rPr lang="en-US" sz="1300" dirty="0">
                <a:solidFill>
                  <a:schemeClr val="tx1"/>
                </a:solidFill>
              </a:rPr>
              <a:t>6</a:t>
            </a:r>
            <a:endParaRPr lang="en-US" sz="1300" dirty="0"/>
          </a:p>
        </p:txBody>
      </p:sp>
      <p:sp>
        <p:nvSpPr>
          <p:cNvPr id="38" name="Shape 33"/>
          <p:cNvSpPr/>
          <p:nvPr/>
        </p:nvSpPr>
        <p:spPr>
          <a:xfrm>
            <a:off x="8503920" y="2258568"/>
            <a:ext cx="0" cy="146304"/>
          </a:xfrm>
          <a:prstGeom prst="line">
            <a:avLst/>
          </a:prstGeom>
          <a:noFill/>
          <a:ln w="15240">
            <a:solidFill>
              <a:schemeClr val="tx1"/>
            </a:solidFill>
            <a:prstDash val="solid"/>
          </a:ln>
        </p:spPr>
      </p:sp>
      <p:sp>
        <p:nvSpPr>
          <p:cNvPr id="39" name="Shape 34"/>
          <p:cNvSpPr/>
          <p:nvPr/>
        </p:nvSpPr>
        <p:spPr>
          <a:xfrm>
            <a:off x="8503920" y="2898648"/>
            <a:ext cx="0" cy="146304"/>
          </a:xfrm>
          <a:prstGeom prst="line">
            <a:avLst/>
          </a:prstGeom>
          <a:noFill/>
          <a:ln w="15240">
            <a:solidFill>
              <a:schemeClr val="tx1"/>
            </a:solidFill>
            <a:prstDash val="solid"/>
          </a:ln>
        </p:spPr>
      </p:sp>
      <p:sp>
        <p:nvSpPr>
          <p:cNvPr id="40" name="Text 35"/>
          <p:cNvSpPr txBox="1"/>
          <p:nvPr/>
        </p:nvSpPr>
        <p:spPr>
          <a:xfrm>
            <a:off x="8275320" y="1984248"/>
            <a:ext cx="457200" cy="256032"/>
          </a:xfrm>
          <a:prstGeom prst="rect">
            <a:avLst/>
          </a:prstGeom>
          <a:noFill/>
          <a:ln/>
        </p:spPr>
        <p:txBody>
          <a:bodyPr wrap="square" lIns="0" tIns="0" rIns="0" bIns="0" rtlCol="0" anchor="ctr"/>
          <a:lstStyle/>
          <a:p>
            <a:pPr algn="ctr" indent="0" marL="0">
              <a:buNone/>
            </a:pPr>
            <a:r>
              <a:rPr lang="en-US" sz="1300" dirty="0">
                <a:solidFill>
                  <a:schemeClr val="tx1"/>
                </a:solidFill>
              </a:rPr>
              <a:t>6</a:t>
            </a:r>
            <a:endParaRPr lang="en-US" sz="1300" dirty="0"/>
          </a:p>
        </p:txBody>
      </p:sp>
      <p:sp>
        <p:nvSpPr>
          <p:cNvPr id="41" name="Text 36"/>
          <p:cNvSpPr txBox="1"/>
          <p:nvPr/>
        </p:nvSpPr>
        <p:spPr>
          <a:xfrm>
            <a:off x="8275320" y="3063240"/>
            <a:ext cx="457200" cy="256032"/>
          </a:xfrm>
          <a:prstGeom prst="rect">
            <a:avLst/>
          </a:prstGeom>
          <a:noFill/>
          <a:ln/>
        </p:spPr>
        <p:txBody>
          <a:bodyPr wrap="square" lIns="0" tIns="0" rIns="0" bIns="0" rtlCol="0" anchor="ctr"/>
          <a:lstStyle/>
          <a:p>
            <a:pPr algn="ctr" indent="0" marL="0">
              <a:buNone/>
            </a:pPr>
            <a:r>
              <a:rPr lang="en-US" sz="1300" dirty="0">
                <a:solidFill>
                  <a:schemeClr val="tx1"/>
                </a:solidFill>
              </a:rPr>
              <a:t>9</a:t>
            </a:r>
            <a:endParaRPr lang="en-US" sz="1300" dirty="0"/>
          </a:p>
        </p:txBody>
      </p:sp>
      <p:sp>
        <p:nvSpPr>
          <p:cNvPr id="42" name="Text 37"/>
          <p:cNvSpPr txBox="1"/>
          <p:nvPr/>
        </p:nvSpPr>
        <p:spPr>
          <a:xfrm>
            <a:off x="6071616" y="3383280"/>
            <a:ext cx="2560320" cy="274320"/>
          </a:xfrm>
          <a:prstGeom prst="rect">
            <a:avLst/>
          </a:prstGeom>
          <a:noFill/>
          <a:ln/>
        </p:spPr>
        <p:txBody>
          <a:bodyPr wrap="square" lIns="0" tIns="0" rIns="0" bIns="0" rtlCol="0" anchor="ctr"/>
          <a:lstStyle/>
          <a:p>
            <a:pPr indent="0" marL="0">
              <a:buNone/>
            </a:pPr>
            <a:r>
              <a:rPr lang="en-US" sz="1100" dirty="0">
                <a:solidFill>
                  <a:schemeClr val="accent5"/>
                </a:solidFill>
              </a:rPr>
              <a:t>packs (top) · flashes (bottom)</a:t>
            </a:r>
            <a:endParaRPr lang="en-US" sz="1100" dirty="0"/>
          </a:p>
        </p:txBody>
      </p:sp>
      <p:sp>
        <p:nvSpPr>
          <p:cNvPr id="43" name="Text 38"/>
          <p:cNvSpPr txBox="1"/>
          <p:nvPr/>
        </p:nvSpPr>
        <p:spPr>
          <a:xfrm>
            <a:off x="548640" y="3886200"/>
            <a:ext cx="8046720" cy="548640"/>
          </a:xfrm>
          <a:prstGeom prst="rect">
            <a:avLst/>
          </a:prstGeom>
          <a:solidFill>
            <a:schemeClr val="bg2"/>
          </a:solidFill>
          <a:ln/>
        </p:spPr>
        <p:txBody>
          <a:bodyPr wrap="square" lIns="1905" tIns="1905" rIns="1905" bIns="1905" rtlCol="0" anchor="ctr"/>
          <a:lstStyle/>
          <a:p>
            <a:pPr indent="0" marL="0">
              <a:buNone/>
            </a:pPr>
            <a:r>
              <a:rPr lang="en-US" sz="1700" b="1" dirty="0">
                <a:solidFill>
                  <a:schemeClr val="tx2"/>
                </a:solidFill>
              </a:rPr>
              <a:t>Where do you see “2 packs make 3 flashes” in each picture?</a:t>
            </a:r>
            <a:endParaRPr lang="en-US" sz="1700" dirty="0"/>
          </a:p>
        </p:txBody>
      </p:sp>
      <p:sp>
        <p:nvSpPr>
          <p:cNvPr id="25" name="Slide Number Placeholder 0"/>
          <p:cNvSpPr>
            <a:spLocks noGrp="1"/>
          </p:cNvSpPr>
          <p:nvPr>
            <p:ph type="sldNum" sz="quarter" idx="4294967295"/>
          </p:nvPr>
        </p:nvSpPr>
        <p:spPr>
          <a:xfrm>
            <a:off x="8229600" y="4736592"/>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1"/>
          <p:cNvSpPr/>
          <p:nvPr>
            <p:ph idx="101" type="title" hasCustomPrompt="1"/>
          </p:nvPr>
        </p:nvSpPr>
        <p:spPr>
          <a:xfrm>
            <a:off x="1051560" y="292608"/>
            <a:ext cx="7635240" cy="640080"/>
          </a:xfrm>
          <a:prstGeom prst="rect">
            <a:avLst/>
          </a:prstGeom>
          <a:noFill/>
          <a:ln/>
        </p:spPr>
        <p:txBody>
          <a:bodyPr wrap="square" lIns="0" tIns="0" rIns="0" bIns="0" rtlCol="0" anchor="ctr"/>
          <a:lstStyle/>
          <a:p>
            <a:pPr algn="l" indent="0" marL="0">
              <a:buNone/>
            </a:pPr>
            <a:r>
              <a:rPr lang="en-US" sz="3000" b="1" dirty="0">
                <a:solidFill>
                  <a:schemeClr val="tx1"/>
                </a:solidFill>
                <a:latin typeface="Cambria" pitchFamily="34" charset="0"/>
                <a:ea typeface="Cambria" pitchFamily="34" charset="-122"/>
                <a:cs typeface="Cambria" pitchFamily="34" charset="-120"/>
              </a:rPr>
              <a:t>The Storm’s Big Idea</a:t>
            </a:r>
            <a:endParaRPr lang="en-US" sz="3000" dirty="0"/>
          </a:p>
        </p:txBody>
      </p:sp>
      <p:sp>
        <p:nvSpPr>
          <p:cNvPr id="3" name="title-icon-circle"/>
          <p:cNvSpPr/>
          <p:nvPr/>
        </p:nvSpPr>
        <p:spPr>
          <a:xfrm>
            <a:off x="457200" y="365760"/>
            <a:ext cx="493776" cy="493776"/>
          </a:xfrm>
          <a:prstGeom prst="ellipse">
            <a:avLst/>
          </a:prstGeom>
          <a:solidFill>
            <a:schemeClr val="tx1"/>
          </a:solidFill>
          <a:ln w="12700">
            <a:solidFill>
              <a:schemeClr val="tx1"/>
            </a:solidFill>
            <a:prstDash val="solid"/>
          </a:ln>
        </p:spPr>
      </p:sp>
      <p:pic>
        <p:nvPicPr>
          <p:cNvPr id="4" name="title-icon" descr="preencoded.png">    </p:cNvPr>
          <p:cNvPicPr>
            <a:picLocks noChangeAspect="1"/>
          </p:cNvPicPr>
          <p:nvPr/>
        </p:nvPicPr>
        <p:blipFill>
          <a:blip r:embed="rId1"/>
          <a:stretch>
            <a:fillRect/>
          </a:stretch>
        </p:blipFill>
        <p:spPr>
          <a:xfrm>
            <a:off x="566928" y="475488"/>
            <a:ext cx="274320" cy="274320"/>
          </a:xfrm>
          <a:prstGeom prst="rect">
            <a:avLst/>
          </a:prstGeom>
        </p:spPr>
      </p:pic>
      <p:sp>
        <p:nvSpPr>
          <p:cNvPr id="6" name="Shape 2"/>
          <p:cNvSpPr/>
          <p:nvPr/>
        </p:nvSpPr>
        <p:spPr>
          <a:xfrm>
            <a:off x="548640" y="1188720"/>
            <a:ext cx="3886200" cy="3291840"/>
          </a:xfrm>
          <a:prstGeom prst="roundRect">
            <a:avLst>
              <a:gd name="adj" fmla="val 2778"/>
            </a:avLst>
          </a:prstGeom>
          <a:solidFill>
            <a:schemeClr val="accent6"/>
          </a:solidFill>
          <a:ln w="12700">
            <a:solidFill>
              <a:schemeClr val="accent6"/>
            </a:solidFill>
            <a:prstDash val="solid"/>
          </a:ln>
        </p:spPr>
      </p:sp>
      <p:sp>
        <p:nvSpPr>
          <p:cNvPr id="7" name="Text 3"/>
          <p:cNvSpPr txBox="1"/>
          <p:nvPr/>
        </p:nvSpPr>
        <p:spPr>
          <a:xfrm>
            <a:off x="777240" y="1371600"/>
            <a:ext cx="3474720" cy="2926080"/>
          </a:xfrm>
          <a:prstGeom prst="rect">
            <a:avLst/>
          </a:prstGeom>
          <a:noFill/>
          <a:ln/>
        </p:spPr>
        <p:txBody>
          <a:bodyPr wrap="square" lIns="0" tIns="0" rIns="0" bIns="0" rtlCol="0" anchor="t"/>
          <a:lstStyle/>
          <a:p>
            <a:pPr indent="0" marL="0">
              <a:spcAft>
                <a:spcPts val="800"/>
              </a:spcAft>
              <a:buNone/>
            </a:pPr>
            <a:r>
              <a:rPr lang="en-US" sz="1700" b="1" dirty="0">
                <a:solidFill>
                  <a:schemeClr val="accent3"/>
                </a:solidFill>
              </a:rPr>
              <a:t>What stayed the same?</a:t>
            </a:r>
            <a:endParaRPr lang="en-US" sz="1700" dirty="0"/>
          </a:p>
          <a:p>
            <a:pPr marL="342900" indent="-342900">
              <a:spcAft>
                <a:spcPts val="800"/>
              </a:spcAft>
              <a:buSzPct val="100000"/>
              <a:buChar char="•"/>
            </a:pPr>
            <a:r>
              <a:rPr lang="en-US" sz="1700" dirty="0">
                <a:solidFill>
                  <a:schemeClr val="tx1"/>
                </a:solidFill>
              </a:rPr>
              <a:t>Lens: 2 blue : 3 gold</a:t>
            </a:r>
            <a:endParaRPr lang="en-US" sz="1700" dirty="0"/>
          </a:p>
          <a:p>
            <a:pPr marL="342900" indent="-342900">
              <a:spcAft>
                <a:spcPts val="800"/>
              </a:spcAft>
              <a:buSzPct val="100000"/>
              <a:buChar char="•"/>
            </a:pPr>
            <a:r>
              <a:rPr lang="en-US" sz="1700" dirty="0">
                <a:solidFill>
                  <a:schemeClr val="tx1"/>
                </a:solidFill>
              </a:rPr>
              <a:t>Generator: 2 packs : 3 flashes</a:t>
            </a:r>
            <a:endParaRPr lang="en-US" sz="1700" dirty="0"/>
          </a:p>
          <a:p>
            <a:pPr marL="342900" indent="-342900">
              <a:spcAft>
                <a:spcPts val="800"/>
              </a:spcAft>
              <a:buSzPct val="100000"/>
              <a:buChar char="•"/>
            </a:pPr>
            <a:r>
              <a:rPr lang="en-US" sz="1700" dirty="0">
                <a:solidFill>
                  <a:schemeClr val="tx1"/>
                </a:solidFill>
              </a:rPr>
              <a:t>Radio: 6 beeps per minute</a:t>
            </a:r>
            <a:endParaRPr lang="en-US" sz="1700" dirty="0"/>
          </a:p>
        </p:txBody>
      </p:sp>
      <p:sp>
        <p:nvSpPr>
          <p:cNvPr id="8" name="Shape 4"/>
          <p:cNvSpPr/>
          <p:nvPr/>
        </p:nvSpPr>
        <p:spPr>
          <a:xfrm>
            <a:off x="4709160" y="1188720"/>
            <a:ext cx="3886200" cy="3291840"/>
          </a:xfrm>
          <a:prstGeom prst="roundRect">
            <a:avLst>
              <a:gd name="adj" fmla="val 2778"/>
            </a:avLst>
          </a:prstGeom>
          <a:solidFill>
            <a:srgbClr val="FBE9E3"/>
          </a:solidFill>
          <a:ln w="12700">
            <a:solidFill>
              <a:srgbClr val="FBE9E3"/>
            </a:solidFill>
            <a:prstDash val="solid"/>
          </a:ln>
        </p:spPr>
      </p:sp>
      <p:sp>
        <p:nvSpPr>
          <p:cNvPr id="9" name="Text 5"/>
          <p:cNvSpPr txBox="1"/>
          <p:nvPr/>
        </p:nvSpPr>
        <p:spPr>
          <a:xfrm>
            <a:off x="4937760" y="1371600"/>
            <a:ext cx="3474720" cy="2926080"/>
          </a:xfrm>
          <a:prstGeom prst="rect">
            <a:avLst/>
          </a:prstGeom>
          <a:noFill/>
          <a:ln/>
        </p:spPr>
        <p:txBody>
          <a:bodyPr wrap="square" lIns="0" tIns="0" rIns="0" bIns="0" rtlCol="0" anchor="t"/>
          <a:lstStyle/>
          <a:p>
            <a:pPr indent="0" marL="0">
              <a:spcAft>
                <a:spcPts val="800"/>
              </a:spcAft>
              <a:buNone/>
            </a:pPr>
            <a:r>
              <a:rPr lang="en-US" sz="1700" b="1" dirty="0">
                <a:solidFill>
                  <a:schemeClr val="accent4"/>
                </a:solidFill>
              </a:rPr>
              <a:t>What changed?</a:t>
            </a:r>
            <a:endParaRPr lang="en-US" sz="1700" dirty="0"/>
          </a:p>
          <a:p>
            <a:pPr marL="342900" indent="-342900">
              <a:spcAft>
                <a:spcPts val="800"/>
              </a:spcAft>
              <a:buSzPct val="100000"/>
              <a:buChar char="•"/>
            </a:pPr>
            <a:r>
              <a:rPr lang="en-US" sz="1700" dirty="0">
                <a:solidFill>
                  <a:schemeClr val="tx1"/>
                </a:solidFill>
              </a:rPr>
              <a:t>Only 15 lens spots remain</a:t>
            </a:r>
            <a:endParaRPr lang="en-US" sz="1700" dirty="0"/>
          </a:p>
          <a:p>
            <a:pPr marL="342900" indent="-342900">
              <a:spcAft>
                <a:spcPts val="800"/>
              </a:spcAft>
              <a:buSzPct val="100000"/>
              <a:buChar char="•"/>
            </a:pPr>
            <a:r>
              <a:rPr lang="en-US" sz="1700" dirty="0">
                <a:solidFill>
                  <a:schemeClr val="tx1"/>
                </a:solidFill>
              </a:rPr>
              <a:t>Lightning took 2 of 10 power packs</a:t>
            </a:r>
            <a:endParaRPr lang="en-US" sz="1700" dirty="0"/>
          </a:p>
          <a:p>
            <a:pPr marL="342900" indent="-342900">
              <a:spcAft>
                <a:spcPts val="800"/>
              </a:spcAft>
              <a:buSzPct val="100000"/>
              <a:buChar char="•"/>
            </a:pPr>
            <a:r>
              <a:rPr lang="en-US" sz="1700" dirty="0">
                <a:solidFill>
                  <a:schemeClr val="tx1"/>
                </a:solidFill>
              </a:rPr>
              <a:t>New message: 36 beeps</a:t>
            </a:r>
            <a:endParaRPr lang="en-US" sz="1700" dirty="0"/>
          </a:p>
          <a:p>
            <a:pPr marL="342900" indent="-342900">
              <a:spcAft>
                <a:spcPts val="800"/>
              </a:spcAft>
              <a:buSzPct val="100000"/>
              <a:buChar char="•"/>
            </a:pPr>
            <a:r>
              <a:rPr lang="en-US" sz="1700" dirty="0">
                <a:solidFill>
                  <a:schemeClr val="tx1"/>
                </a:solidFill>
              </a:rPr>
              <a:t>The ship arrives in 6.5 minutes</a:t>
            </a:r>
            <a:endParaRPr lang="en-US" sz="1700" dirty="0"/>
          </a:p>
        </p:txBody>
      </p:sp>
      <p:sp>
        <p:nvSpPr>
          <p:cNvPr id="25" name="Slide Number Placeholder 0"/>
          <p:cNvSpPr>
            <a:spLocks noGrp="1"/>
          </p:cNvSpPr>
          <p:nvPr>
            <p:ph type="sldNum" sz="quarter" idx="4294967295"/>
          </p:nvPr>
        </p:nvSpPr>
        <p:spPr>
          <a:xfrm>
            <a:off x="8229600" y="4736592"/>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1"/>
          <p:cNvSpPr/>
          <p:nvPr>
            <p:ph idx="101" type="title" hasCustomPrompt="1"/>
          </p:nvPr>
        </p:nvSpPr>
        <p:spPr>
          <a:xfrm>
            <a:off x="1051560" y="292608"/>
            <a:ext cx="7635240" cy="640080"/>
          </a:xfrm>
          <a:prstGeom prst="rect">
            <a:avLst/>
          </a:prstGeom>
          <a:noFill/>
          <a:ln/>
        </p:spPr>
        <p:txBody>
          <a:bodyPr wrap="square" lIns="0" tIns="0" rIns="0" bIns="0" rtlCol="0" anchor="ctr"/>
          <a:lstStyle/>
          <a:p>
            <a:pPr algn="l" indent="0" marL="0">
              <a:buNone/>
            </a:pPr>
            <a:r>
              <a:rPr lang="en-US" sz="3000" b="1" dirty="0">
                <a:solidFill>
                  <a:schemeClr val="tx1"/>
                </a:solidFill>
                <a:latin typeface="Cambria" pitchFamily="34" charset="0"/>
                <a:ea typeface="Cambria" pitchFamily="34" charset="-122"/>
                <a:cs typeface="Cambria" pitchFamily="34" charset="-120"/>
              </a:rPr>
              <a:t>Mistakes Worth Learning From</a:t>
            </a:r>
            <a:endParaRPr lang="en-US" sz="3000" dirty="0"/>
          </a:p>
        </p:txBody>
      </p:sp>
      <p:sp>
        <p:nvSpPr>
          <p:cNvPr id="3" name="title-icon-circle"/>
          <p:cNvSpPr/>
          <p:nvPr/>
        </p:nvSpPr>
        <p:spPr>
          <a:xfrm>
            <a:off x="457200" y="365760"/>
            <a:ext cx="493776" cy="493776"/>
          </a:xfrm>
          <a:prstGeom prst="ellipse">
            <a:avLst/>
          </a:prstGeom>
          <a:solidFill>
            <a:schemeClr val="tx1"/>
          </a:solidFill>
          <a:ln w="12700">
            <a:solidFill>
              <a:schemeClr val="tx1"/>
            </a:solidFill>
            <a:prstDash val="solid"/>
          </a:ln>
        </p:spPr>
      </p:sp>
      <p:pic>
        <p:nvPicPr>
          <p:cNvPr id="4" name="title-icon" descr="preencoded.png">    </p:cNvPr>
          <p:cNvPicPr>
            <a:picLocks noChangeAspect="1"/>
          </p:cNvPicPr>
          <p:nvPr/>
        </p:nvPicPr>
        <p:blipFill>
          <a:blip r:embed="rId1"/>
          <a:stretch>
            <a:fillRect/>
          </a:stretch>
        </p:blipFill>
        <p:spPr>
          <a:xfrm>
            <a:off x="566928" y="475488"/>
            <a:ext cx="274320" cy="274320"/>
          </a:xfrm>
          <a:prstGeom prst="rect">
            <a:avLst/>
          </a:prstGeom>
        </p:spPr>
      </p:pic>
      <p:sp>
        <p:nvSpPr>
          <p:cNvPr id="6" name="card-“14 flashes”"/>
          <p:cNvSpPr/>
          <p:nvPr/>
        </p:nvSpPr>
        <p:spPr>
          <a:xfrm>
            <a:off x="548640" y="1188720"/>
            <a:ext cx="2514600" cy="2468880"/>
          </a:xfrm>
          <a:prstGeom prst="roundRect">
            <a:avLst>
              <a:gd name="adj" fmla="val 3704"/>
            </a:avLst>
          </a:prstGeom>
          <a:solidFill>
            <a:srgbClr val="FBE9E3"/>
          </a:solidFill>
          <a:ln w="12700">
            <a:solidFill>
              <a:srgbClr val="FBE9E3"/>
            </a:solidFill>
            <a:prstDash val="solid"/>
          </a:ln>
        </p:spPr>
      </p:sp>
      <p:sp>
        <p:nvSpPr>
          <p:cNvPr id="7" name="Shape 3"/>
          <p:cNvSpPr/>
          <p:nvPr/>
        </p:nvSpPr>
        <p:spPr>
          <a:xfrm>
            <a:off x="777240" y="1417320"/>
            <a:ext cx="502920" cy="502920"/>
          </a:xfrm>
          <a:prstGeom prst="ellipse">
            <a:avLst/>
          </a:prstGeom>
          <a:solidFill>
            <a:schemeClr val="tx1"/>
          </a:solidFill>
          <a:ln w="12700">
            <a:solidFill>
              <a:schemeClr val="tx1"/>
            </a:solidFill>
            <a:prstDash val="solid"/>
          </a:ln>
        </p:spPr>
      </p:sp>
      <p:pic>
        <p:nvPicPr>
          <p:cNvPr id="8" name="Image 1" descr="preencoded.png">    </p:cNvPr>
          <p:cNvPicPr>
            <a:picLocks noChangeAspect="1"/>
          </p:cNvPicPr>
          <p:nvPr/>
        </p:nvPicPr>
        <p:blipFill>
          <a:blip r:embed="rId2"/>
          <a:stretch>
            <a:fillRect/>
          </a:stretch>
        </p:blipFill>
        <p:spPr>
          <a:xfrm>
            <a:off x="900684" y="1540764"/>
            <a:ext cx="256032" cy="256032"/>
          </a:xfrm>
          <a:prstGeom prst="rect">
            <a:avLst/>
          </a:prstGeom>
        </p:spPr>
      </p:pic>
      <p:sp>
        <p:nvSpPr>
          <p:cNvPr id="9" name="Text 4"/>
          <p:cNvSpPr txBox="1"/>
          <p:nvPr/>
        </p:nvSpPr>
        <p:spPr>
          <a:xfrm>
            <a:off x="777240" y="2057400"/>
            <a:ext cx="2057400" cy="365760"/>
          </a:xfrm>
          <a:prstGeom prst="rect">
            <a:avLst/>
          </a:prstGeom>
          <a:noFill/>
          <a:ln/>
        </p:spPr>
        <p:txBody>
          <a:bodyPr wrap="square" lIns="0" tIns="0" rIns="0" bIns="0" rtlCol="0" anchor="ctr"/>
          <a:lstStyle/>
          <a:p>
            <a:pPr indent="0" marL="0">
              <a:buNone/>
            </a:pPr>
            <a:r>
              <a:rPr lang="en-US" sz="1700" b="1" dirty="0">
                <a:solidFill>
                  <a:schemeClr val="tx1"/>
                </a:solidFill>
              </a:rPr>
              <a:t>“14 flashes”</a:t>
            </a:r>
            <a:endParaRPr lang="en-US" sz="1700" dirty="0"/>
          </a:p>
        </p:txBody>
      </p:sp>
      <p:sp>
        <p:nvSpPr>
          <p:cNvPr id="10" name="Text 5"/>
          <p:cNvSpPr txBox="1"/>
          <p:nvPr/>
        </p:nvSpPr>
        <p:spPr>
          <a:xfrm>
            <a:off x="777240" y="2450592"/>
            <a:ext cx="2057400" cy="1097280"/>
          </a:xfrm>
          <a:prstGeom prst="rect">
            <a:avLst/>
          </a:prstGeom>
          <a:noFill/>
          <a:ln/>
        </p:spPr>
        <p:txBody>
          <a:bodyPr wrap="square" lIns="0" tIns="0" rIns="0" bIns="0" rtlCol="0" anchor="t"/>
          <a:lstStyle/>
          <a:p>
            <a:pPr indent="0" marL="0">
              <a:buNone/>
            </a:pPr>
            <a:r>
              <a:rPr lang="en-US" sz="1400" dirty="0">
                <a:solidFill>
                  <a:schemeClr val="tx1"/>
                </a:solidFill>
              </a:rPr>
              <a:t>Generator Room: 10 packs make how many flashes?</a:t>
            </a:r>
            <a:endParaRPr lang="en-US" sz="1400" dirty="0"/>
          </a:p>
        </p:txBody>
      </p:sp>
      <p:sp>
        <p:nvSpPr>
          <p:cNvPr id="11" name="card-“16 gold”"/>
          <p:cNvSpPr/>
          <p:nvPr/>
        </p:nvSpPr>
        <p:spPr>
          <a:xfrm>
            <a:off x="3310128" y="1188720"/>
            <a:ext cx="2514600" cy="2468880"/>
          </a:xfrm>
          <a:prstGeom prst="roundRect">
            <a:avLst>
              <a:gd name="adj" fmla="val 3704"/>
            </a:avLst>
          </a:prstGeom>
          <a:solidFill>
            <a:srgbClr val="FBE9E3"/>
          </a:solidFill>
          <a:ln w="12700">
            <a:solidFill>
              <a:srgbClr val="FBE9E3"/>
            </a:solidFill>
            <a:prstDash val="solid"/>
          </a:ln>
        </p:spPr>
      </p:sp>
      <p:sp>
        <p:nvSpPr>
          <p:cNvPr id="12" name="Shape 7"/>
          <p:cNvSpPr/>
          <p:nvPr/>
        </p:nvSpPr>
        <p:spPr>
          <a:xfrm>
            <a:off x="3538728" y="1417320"/>
            <a:ext cx="502920" cy="502920"/>
          </a:xfrm>
          <a:prstGeom prst="ellipse">
            <a:avLst/>
          </a:prstGeom>
          <a:solidFill>
            <a:schemeClr val="tx1"/>
          </a:solidFill>
          <a:ln w="12700">
            <a:solidFill>
              <a:schemeClr val="tx1"/>
            </a:solidFill>
            <a:prstDash val="solid"/>
          </a:ln>
        </p:spPr>
      </p:sp>
      <p:pic>
        <p:nvPicPr>
          <p:cNvPr id="13" name="Image 2" descr="preencoded.png">    </p:cNvPr>
          <p:cNvPicPr>
            <a:picLocks noChangeAspect="1"/>
          </p:cNvPicPr>
          <p:nvPr/>
        </p:nvPicPr>
        <p:blipFill>
          <a:blip r:embed="rId3"/>
          <a:stretch>
            <a:fillRect/>
          </a:stretch>
        </p:blipFill>
        <p:spPr>
          <a:xfrm>
            <a:off x="3662172" y="1540764"/>
            <a:ext cx="256032" cy="256032"/>
          </a:xfrm>
          <a:prstGeom prst="rect">
            <a:avLst/>
          </a:prstGeom>
        </p:spPr>
      </p:pic>
      <p:sp>
        <p:nvSpPr>
          <p:cNvPr id="14" name="Text 8"/>
          <p:cNvSpPr txBox="1"/>
          <p:nvPr/>
        </p:nvSpPr>
        <p:spPr>
          <a:xfrm>
            <a:off x="3538728" y="2057400"/>
            <a:ext cx="2057400" cy="365760"/>
          </a:xfrm>
          <a:prstGeom prst="rect">
            <a:avLst/>
          </a:prstGeom>
          <a:noFill/>
          <a:ln/>
        </p:spPr>
        <p:txBody>
          <a:bodyPr wrap="square" lIns="0" tIns="0" rIns="0" bIns="0" rtlCol="0" anchor="ctr"/>
          <a:lstStyle/>
          <a:p>
            <a:pPr indent="0" marL="0">
              <a:buNone/>
            </a:pPr>
            <a:r>
              <a:rPr lang="en-US" sz="1700" b="1" dirty="0">
                <a:solidFill>
                  <a:schemeClr val="tx1"/>
                </a:solidFill>
              </a:rPr>
              <a:t>“16 gold”</a:t>
            </a:r>
            <a:endParaRPr lang="en-US" sz="1700" dirty="0"/>
          </a:p>
        </p:txBody>
      </p:sp>
      <p:sp>
        <p:nvSpPr>
          <p:cNvPr id="15" name="Text 9"/>
          <p:cNvSpPr txBox="1"/>
          <p:nvPr/>
        </p:nvSpPr>
        <p:spPr>
          <a:xfrm>
            <a:off x="3538728" y="2450592"/>
            <a:ext cx="2057400" cy="1097280"/>
          </a:xfrm>
          <a:prstGeom prst="rect">
            <a:avLst/>
          </a:prstGeom>
          <a:noFill/>
          <a:ln/>
        </p:spPr>
        <p:txBody>
          <a:bodyPr wrap="square" lIns="0" tIns="0" rIns="0" bIns="0" rtlCol="0" anchor="t"/>
          <a:lstStyle/>
          <a:p>
            <a:pPr indent="0" marL="0">
              <a:buNone/>
            </a:pPr>
            <a:r>
              <a:rPr lang="en-US" sz="1400" dirty="0">
                <a:solidFill>
                  <a:schemeClr val="tx1"/>
                </a:solidFill>
              </a:rPr>
              <a:t>Lens Room: how many gold lights in the 20-spot lens?</a:t>
            </a:r>
            <a:endParaRPr lang="en-US" sz="1400" dirty="0"/>
          </a:p>
        </p:txBody>
      </p:sp>
      <p:sp>
        <p:nvSpPr>
          <p:cNvPr id="16" name="card-“8 minutes”"/>
          <p:cNvSpPr/>
          <p:nvPr/>
        </p:nvSpPr>
        <p:spPr>
          <a:xfrm>
            <a:off x="6071616" y="1188720"/>
            <a:ext cx="2514600" cy="2468880"/>
          </a:xfrm>
          <a:prstGeom prst="roundRect">
            <a:avLst>
              <a:gd name="adj" fmla="val 3704"/>
            </a:avLst>
          </a:prstGeom>
          <a:solidFill>
            <a:srgbClr val="FBE9E3"/>
          </a:solidFill>
          <a:ln w="12700">
            <a:solidFill>
              <a:srgbClr val="FBE9E3"/>
            </a:solidFill>
            <a:prstDash val="solid"/>
          </a:ln>
        </p:spPr>
      </p:sp>
      <p:sp>
        <p:nvSpPr>
          <p:cNvPr id="17" name="Shape 11"/>
          <p:cNvSpPr/>
          <p:nvPr/>
        </p:nvSpPr>
        <p:spPr>
          <a:xfrm>
            <a:off x="6300216" y="1417320"/>
            <a:ext cx="502920" cy="502920"/>
          </a:xfrm>
          <a:prstGeom prst="ellipse">
            <a:avLst/>
          </a:prstGeom>
          <a:solidFill>
            <a:schemeClr val="tx1"/>
          </a:solidFill>
          <a:ln w="12700">
            <a:solidFill>
              <a:schemeClr val="tx1"/>
            </a:solidFill>
            <a:prstDash val="solid"/>
          </a:ln>
        </p:spPr>
      </p:sp>
      <p:pic>
        <p:nvPicPr>
          <p:cNvPr id="18" name="Image 3" descr="preencoded.png">    </p:cNvPr>
          <p:cNvPicPr>
            <a:picLocks noChangeAspect="1"/>
          </p:cNvPicPr>
          <p:nvPr/>
        </p:nvPicPr>
        <p:blipFill>
          <a:blip r:embed="rId4"/>
          <a:stretch>
            <a:fillRect/>
          </a:stretch>
        </p:blipFill>
        <p:spPr>
          <a:xfrm>
            <a:off x="6423660" y="1540764"/>
            <a:ext cx="256032" cy="256032"/>
          </a:xfrm>
          <a:prstGeom prst="rect">
            <a:avLst/>
          </a:prstGeom>
        </p:spPr>
      </p:pic>
      <p:sp>
        <p:nvSpPr>
          <p:cNvPr id="19" name="Text 12"/>
          <p:cNvSpPr txBox="1"/>
          <p:nvPr/>
        </p:nvSpPr>
        <p:spPr>
          <a:xfrm>
            <a:off x="6300216" y="2057400"/>
            <a:ext cx="2057400" cy="365760"/>
          </a:xfrm>
          <a:prstGeom prst="rect">
            <a:avLst/>
          </a:prstGeom>
          <a:noFill/>
          <a:ln/>
        </p:spPr>
        <p:txBody>
          <a:bodyPr wrap="square" lIns="0" tIns="0" rIns="0" bIns="0" rtlCol="0" anchor="ctr"/>
          <a:lstStyle/>
          <a:p>
            <a:pPr indent="0" marL="0">
              <a:buNone/>
            </a:pPr>
            <a:r>
              <a:rPr lang="en-US" sz="1700" b="1" dirty="0">
                <a:solidFill>
                  <a:schemeClr val="tx1"/>
                </a:solidFill>
              </a:rPr>
              <a:t>“8 minutes”</a:t>
            </a:r>
            <a:endParaRPr lang="en-US" sz="1700" dirty="0"/>
          </a:p>
        </p:txBody>
      </p:sp>
      <p:sp>
        <p:nvSpPr>
          <p:cNvPr id="20" name="Text 13"/>
          <p:cNvSpPr txBox="1"/>
          <p:nvPr/>
        </p:nvSpPr>
        <p:spPr>
          <a:xfrm>
            <a:off x="6300216" y="2450592"/>
            <a:ext cx="2057400" cy="1097280"/>
          </a:xfrm>
          <a:prstGeom prst="rect">
            <a:avLst/>
          </a:prstGeom>
          <a:noFill/>
          <a:ln/>
        </p:spPr>
        <p:txBody>
          <a:bodyPr wrap="square" lIns="0" tIns="0" rIns="0" bIns="0" rtlCol="0" anchor="t"/>
          <a:lstStyle/>
          <a:p>
            <a:pPr indent="0" marL="0">
              <a:buNone/>
            </a:pPr>
            <a:r>
              <a:rPr lang="en-US" sz="1400" dirty="0">
                <a:solidFill>
                  <a:schemeClr val="tx1"/>
                </a:solidFill>
              </a:rPr>
              <a:t>Radio Room: how long for 42 beeps?</a:t>
            </a:r>
            <a:endParaRPr lang="en-US" sz="1400" dirty="0"/>
          </a:p>
        </p:txBody>
      </p:sp>
      <p:sp>
        <p:nvSpPr>
          <p:cNvPr id="21" name="Text 14"/>
          <p:cNvSpPr txBox="1"/>
          <p:nvPr/>
        </p:nvSpPr>
        <p:spPr>
          <a:xfrm>
            <a:off x="548640" y="3886200"/>
            <a:ext cx="8046720" cy="457200"/>
          </a:xfrm>
          <a:prstGeom prst="rect">
            <a:avLst/>
          </a:prstGeom>
          <a:noFill/>
          <a:ln/>
        </p:spPr>
        <p:txBody>
          <a:bodyPr wrap="square" lIns="0" tIns="0" rIns="0" bIns="0" rtlCol="0" anchor="ctr"/>
          <a:lstStyle/>
          <a:p>
            <a:pPr indent="0" marL="0">
              <a:buNone/>
            </a:pPr>
            <a:r>
              <a:rPr lang="en-US" sz="1700" b="1" dirty="0">
                <a:solidFill>
                  <a:schemeClr val="tx2"/>
                </a:solidFill>
              </a:rPr>
              <a:t>Why might someone think this? What would you tell them?</a:t>
            </a:r>
            <a:endParaRPr lang="en-US" sz="1700" dirty="0"/>
          </a:p>
        </p:txBody>
      </p:sp>
      <p:sp>
        <p:nvSpPr>
          <p:cNvPr id="25" name="Slide Number Placeholder 0"/>
          <p:cNvSpPr>
            <a:spLocks noGrp="1"/>
          </p:cNvSpPr>
          <p:nvPr>
            <p:ph type="sldNum" sz="quarter" idx="4294967295"/>
          </p:nvPr>
        </p:nvSpPr>
        <p:spPr>
          <a:xfrm>
            <a:off x="8229600" y="4736592"/>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1"/>
          <p:cNvSpPr/>
          <p:nvPr>
            <p:ph idx="101" type="title" hasCustomPrompt="1"/>
          </p:nvPr>
        </p:nvSpPr>
        <p:spPr>
          <a:xfrm>
            <a:off x="1051560" y="292608"/>
            <a:ext cx="7635240" cy="640080"/>
          </a:xfrm>
          <a:prstGeom prst="rect">
            <a:avLst/>
          </a:prstGeom>
          <a:noFill/>
          <a:ln/>
        </p:spPr>
        <p:txBody>
          <a:bodyPr wrap="square" lIns="0" tIns="0" rIns="0" bIns="0" rtlCol="0" anchor="ctr"/>
          <a:lstStyle/>
          <a:p>
            <a:pPr algn="l" indent="0" marL="0">
              <a:buNone/>
            </a:pPr>
            <a:r>
              <a:rPr lang="en-US" sz="3000" b="1" dirty="0">
                <a:solidFill>
                  <a:schemeClr val="tx1"/>
                </a:solidFill>
                <a:latin typeface="Cambria" pitchFamily="34" charset="0"/>
                <a:ea typeface="Cambria" pitchFamily="34" charset="-122"/>
                <a:cs typeface="Cambria" pitchFamily="34" charset="-120"/>
              </a:rPr>
              <a:t>Lantern Check</a:t>
            </a:r>
            <a:endParaRPr lang="en-US" sz="3000" dirty="0"/>
          </a:p>
        </p:txBody>
      </p:sp>
      <p:sp>
        <p:nvSpPr>
          <p:cNvPr id="3" name="title-icon-circle"/>
          <p:cNvSpPr/>
          <p:nvPr/>
        </p:nvSpPr>
        <p:spPr>
          <a:xfrm>
            <a:off x="457200" y="365760"/>
            <a:ext cx="493776" cy="493776"/>
          </a:xfrm>
          <a:prstGeom prst="ellipse">
            <a:avLst/>
          </a:prstGeom>
          <a:solidFill>
            <a:schemeClr val="tx1"/>
          </a:solidFill>
          <a:ln w="12700">
            <a:solidFill>
              <a:schemeClr val="tx1"/>
            </a:solidFill>
            <a:prstDash val="solid"/>
          </a:ln>
        </p:spPr>
      </p:sp>
      <p:pic>
        <p:nvPicPr>
          <p:cNvPr id="4" name="title-icon" descr="preencoded.png">    </p:cNvPr>
          <p:cNvPicPr>
            <a:picLocks noChangeAspect="1"/>
          </p:cNvPicPr>
          <p:nvPr/>
        </p:nvPicPr>
        <p:blipFill>
          <a:blip r:embed="rId1"/>
          <a:stretch>
            <a:fillRect/>
          </a:stretch>
        </p:blipFill>
        <p:spPr>
          <a:xfrm>
            <a:off x="566928" y="475488"/>
            <a:ext cx="274320" cy="274320"/>
          </a:xfrm>
          <a:prstGeom prst="rect">
            <a:avLst/>
          </a:prstGeom>
        </p:spPr>
      </p:pic>
      <p:sp>
        <p:nvSpPr>
          <p:cNvPr id="6" name="Text 2"/>
          <p:cNvSpPr txBox="1"/>
          <p:nvPr/>
        </p:nvSpPr>
        <p:spPr>
          <a:xfrm>
            <a:off x="548640" y="1234440"/>
            <a:ext cx="685800" cy="685800"/>
          </a:xfrm>
          <a:prstGeom prst="ellipse">
            <a:avLst/>
          </a:prstGeom>
          <a:solidFill>
            <a:schemeClr val="accent3"/>
          </a:solidFill>
          <a:ln/>
        </p:spPr>
        <p:txBody>
          <a:bodyPr wrap="square" rtlCol="0" anchor="ctr"/>
          <a:lstStyle/>
          <a:p>
            <a:pPr algn="ctr" indent="0" marL="0">
              <a:buNone/>
            </a:pPr>
            <a:r>
              <a:rPr lang="en-US" sz="1800" b="1" dirty="0">
                <a:solidFill>
                  <a:schemeClr val="bg1"/>
                </a:solidFill>
              </a:rPr>
              <a:t>Q1</a:t>
            </a:r>
            <a:endParaRPr lang="en-US" sz="1800" dirty="0"/>
          </a:p>
        </p:txBody>
      </p:sp>
      <p:sp>
        <p:nvSpPr>
          <p:cNvPr id="7" name="Text 3"/>
          <p:cNvSpPr txBox="1"/>
          <p:nvPr/>
        </p:nvSpPr>
        <p:spPr>
          <a:xfrm>
            <a:off x="1371600" y="1188720"/>
            <a:ext cx="7223760" cy="731520"/>
          </a:xfrm>
          <a:prstGeom prst="rect">
            <a:avLst/>
          </a:prstGeom>
          <a:noFill/>
          <a:ln/>
        </p:spPr>
        <p:txBody>
          <a:bodyPr wrap="square" lIns="0" tIns="0" rIns="0" bIns="0" rtlCol="0" anchor="ctr"/>
          <a:lstStyle/>
          <a:p>
            <a:pPr indent="0" marL="0">
              <a:buNone/>
            </a:pPr>
            <a:r>
              <a:rPr lang="en-US" sz="1800" dirty="0">
                <a:solidFill>
                  <a:schemeClr val="tx1"/>
                </a:solidFill>
              </a:rPr>
              <a:t>The lamp burns 6 L of oil every 8 hours. How much does it burn in 12 hours?</a:t>
            </a:r>
            <a:endParaRPr lang="en-US" sz="1800" dirty="0"/>
          </a:p>
        </p:txBody>
      </p:sp>
      <p:sp>
        <p:nvSpPr>
          <p:cNvPr id="8" name="Text 4"/>
          <p:cNvSpPr txBox="1"/>
          <p:nvPr/>
        </p:nvSpPr>
        <p:spPr>
          <a:xfrm>
            <a:off x="548640" y="2240280"/>
            <a:ext cx="685800" cy="685800"/>
          </a:xfrm>
          <a:prstGeom prst="ellipse">
            <a:avLst/>
          </a:prstGeom>
          <a:solidFill>
            <a:schemeClr val="accent3"/>
          </a:solidFill>
          <a:ln/>
        </p:spPr>
        <p:txBody>
          <a:bodyPr wrap="square" rtlCol="0" anchor="ctr"/>
          <a:lstStyle/>
          <a:p>
            <a:pPr algn="ctr" indent="0" marL="0">
              <a:buNone/>
            </a:pPr>
            <a:r>
              <a:rPr lang="en-US" sz="1800" b="1" dirty="0">
                <a:solidFill>
                  <a:schemeClr val="bg1"/>
                </a:solidFill>
              </a:rPr>
              <a:t>Q2</a:t>
            </a:r>
            <a:endParaRPr lang="en-US" sz="1800" dirty="0"/>
          </a:p>
        </p:txBody>
      </p:sp>
      <p:sp>
        <p:nvSpPr>
          <p:cNvPr id="9" name="Text 5"/>
          <p:cNvSpPr txBox="1"/>
          <p:nvPr/>
        </p:nvSpPr>
        <p:spPr>
          <a:xfrm>
            <a:off x="1371600" y="2194560"/>
            <a:ext cx="7223760" cy="731520"/>
          </a:xfrm>
          <a:prstGeom prst="rect">
            <a:avLst/>
          </a:prstGeom>
          <a:noFill/>
          <a:ln/>
        </p:spPr>
        <p:txBody>
          <a:bodyPr wrap="square" lIns="0" tIns="0" rIns="0" bIns="0" rtlCol="0" anchor="ctr"/>
          <a:lstStyle/>
          <a:p>
            <a:pPr indent="0" marL="0">
              <a:buNone/>
            </a:pPr>
            <a:r>
              <a:rPr lang="en-US" sz="1800" dirty="0">
                <a:solidFill>
                  <a:schemeClr val="tx1"/>
                </a:solidFill>
              </a:rPr>
              <a:t>Lantern A runs 18 hours on 3 L. Lantern B runs 20 hours on 5 L. Which one gets more hours from each liter?</a:t>
            </a:r>
            <a:endParaRPr lang="en-US" sz="1800" dirty="0"/>
          </a:p>
        </p:txBody>
      </p:sp>
      <p:sp>
        <p:nvSpPr>
          <p:cNvPr id="10" name="Text 6"/>
          <p:cNvSpPr txBox="1"/>
          <p:nvPr/>
        </p:nvSpPr>
        <p:spPr>
          <a:xfrm>
            <a:off x="1371600" y="3108960"/>
            <a:ext cx="3657600" cy="320040"/>
          </a:xfrm>
          <a:prstGeom prst="rect">
            <a:avLst/>
          </a:prstGeom>
          <a:noFill/>
          <a:ln/>
        </p:spPr>
        <p:txBody>
          <a:bodyPr wrap="square" lIns="0" tIns="0" rIns="0" bIns="0" rtlCol="0" anchor="ctr"/>
          <a:lstStyle/>
          <a:p>
            <a:pPr indent="0" marL="0">
              <a:buNone/>
            </a:pPr>
            <a:r>
              <a:rPr lang="en-US" sz="1400" i="1" dirty="0">
                <a:solidFill>
                  <a:schemeClr val="accent5"/>
                </a:solidFill>
              </a:rPr>
              <a:t>How sure are you?</a:t>
            </a:r>
            <a:endParaRPr lang="en-US" sz="1400" dirty="0"/>
          </a:p>
        </p:txBody>
      </p:sp>
      <p:sp>
        <p:nvSpPr>
          <p:cNvPr id="11" name="Text 7"/>
          <p:cNvSpPr txBox="1"/>
          <p:nvPr/>
        </p:nvSpPr>
        <p:spPr>
          <a:xfrm>
            <a:off x="1371600" y="3520440"/>
            <a:ext cx="2011680" cy="548640"/>
          </a:xfrm>
          <a:prstGeom prst="roundRect">
            <a:avLst>
              <a:gd name="adj" fmla="val 50000"/>
            </a:avLst>
          </a:prstGeom>
          <a:solidFill>
            <a:schemeClr val="bg2"/>
          </a:solidFill>
          <a:ln/>
        </p:spPr>
        <p:txBody>
          <a:bodyPr wrap="square" rtlCol="0" anchor="ctr"/>
          <a:lstStyle/>
          <a:p>
            <a:pPr algn="ctr" indent="0" marL="0">
              <a:buNone/>
            </a:pPr>
            <a:r>
              <a:rPr lang="en-US" sz="1600" dirty="0">
                <a:solidFill>
                  <a:schemeClr val="tx1"/>
                </a:solidFill>
              </a:rPr>
              <a:t>Guessing</a:t>
            </a:r>
            <a:endParaRPr lang="en-US" sz="1600" dirty="0"/>
          </a:p>
        </p:txBody>
      </p:sp>
      <p:sp>
        <p:nvSpPr>
          <p:cNvPr id="12" name="Text 8"/>
          <p:cNvSpPr txBox="1"/>
          <p:nvPr/>
        </p:nvSpPr>
        <p:spPr>
          <a:xfrm>
            <a:off x="3657600" y="3520440"/>
            <a:ext cx="2011680" cy="548640"/>
          </a:xfrm>
          <a:prstGeom prst="roundRect">
            <a:avLst>
              <a:gd name="adj" fmla="val 50000"/>
            </a:avLst>
          </a:prstGeom>
          <a:solidFill>
            <a:schemeClr val="bg2"/>
          </a:solidFill>
          <a:ln/>
        </p:spPr>
        <p:txBody>
          <a:bodyPr wrap="square" rtlCol="0" anchor="ctr"/>
          <a:lstStyle/>
          <a:p>
            <a:pPr algn="ctr" indent="0" marL="0">
              <a:buNone/>
            </a:pPr>
            <a:r>
              <a:rPr lang="en-US" sz="1600" dirty="0">
                <a:solidFill>
                  <a:schemeClr val="tx1"/>
                </a:solidFill>
              </a:rPr>
              <a:t>Kind of sure</a:t>
            </a:r>
            <a:endParaRPr lang="en-US" sz="1600" dirty="0"/>
          </a:p>
        </p:txBody>
      </p:sp>
      <p:sp>
        <p:nvSpPr>
          <p:cNvPr id="13" name="Text 9"/>
          <p:cNvSpPr txBox="1"/>
          <p:nvPr/>
        </p:nvSpPr>
        <p:spPr>
          <a:xfrm>
            <a:off x="5943600" y="3520440"/>
            <a:ext cx="2011680" cy="548640"/>
          </a:xfrm>
          <a:prstGeom prst="roundRect">
            <a:avLst>
              <a:gd name="adj" fmla="val 50000"/>
            </a:avLst>
          </a:prstGeom>
          <a:solidFill>
            <a:schemeClr val="bg2"/>
          </a:solidFill>
          <a:ln/>
        </p:spPr>
        <p:txBody>
          <a:bodyPr wrap="square" rtlCol="0" anchor="ctr"/>
          <a:lstStyle/>
          <a:p>
            <a:pPr algn="ctr" indent="0" marL="0">
              <a:buNone/>
            </a:pPr>
            <a:r>
              <a:rPr lang="en-US" sz="1600" dirty="0">
                <a:solidFill>
                  <a:schemeClr val="tx1"/>
                </a:solidFill>
              </a:rPr>
              <a:t>Sure</a:t>
            </a:r>
            <a:endParaRPr lang="en-US" sz="1600" dirty="0"/>
          </a:p>
        </p:txBody>
      </p:sp>
      <p:sp>
        <p:nvSpPr>
          <p:cNvPr id="25" name="Slide Number Placeholder 0"/>
          <p:cNvSpPr>
            <a:spLocks noGrp="1"/>
          </p:cNvSpPr>
          <p:nvPr>
            <p:ph type="sldNum" sz="quarter" idx="4294967295"/>
          </p:nvPr>
        </p:nvSpPr>
        <p:spPr>
          <a:xfrm>
            <a:off x="8229600" y="4736592"/>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1"/>
          <p:cNvSpPr/>
          <p:nvPr>
            <p:ph idx="101" type="title" hasCustomPrompt="1"/>
          </p:nvPr>
        </p:nvSpPr>
        <p:spPr>
          <a:xfrm>
            <a:off x="1051560" y="292608"/>
            <a:ext cx="7635240" cy="640080"/>
          </a:xfrm>
          <a:prstGeom prst="rect">
            <a:avLst/>
          </a:prstGeom>
          <a:noFill/>
          <a:ln/>
        </p:spPr>
        <p:txBody>
          <a:bodyPr wrap="square" lIns="0" tIns="0" rIns="0" bIns="0" rtlCol="0" anchor="ctr"/>
          <a:lstStyle/>
          <a:p>
            <a:pPr algn="l" indent="0" marL="0">
              <a:buNone/>
            </a:pPr>
            <a:r>
              <a:rPr lang="en-US" sz="3000" b="1" dirty="0">
                <a:solidFill>
                  <a:schemeClr val="tx1"/>
                </a:solidFill>
                <a:latin typeface="Cambria" pitchFamily="34" charset="0"/>
                <a:ea typeface="Cambria" pitchFamily="34" charset="-122"/>
                <a:cs typeface="Cambria" pitchFamily="34" charset="-120"/>
              </a:rPr>
              <a:t>Back to the Crew’s Tools</a:t>
            </a:r>
            <a:endParaRPr lang="en-US" sz="3000" dirty="0"/>
          </a:p>
        </p:txBody>
      </p:sp>
      <p:sp>
        <p:nvSpPr>
          <p:cNvPr id="3" name="title-icon-circle"/>
          <p:cNvSpPr/>
          <p:nvPr/>
        </p:nvSpPr>
        <p:spPr>
          <a:xfrm>
            <a:off x="457200" y="365760"/>
            <a:ext cx="493776" cy="493776"/>
          </a:xfrm>
          <a:prstGeom prst="ellipse">
            <a:avLst/>
          </a:prstGeom>
          <a:solidFill>
            <a:schemeClr val="tx1"/>
          </a:solidFill>
          <a:ln w="12700">
            <a:solidFill>
              <a:schemeClr val="tx1"/>
            </a:solidFill>
            <a:prstDash val="solid"/>
          </a:ln>
        </p:spPr>
      </p:sp>
      <p:pic>
        <p:nvPicPr>
          <p:cNvPr id="4" name="title-icon" descr="preencoded.png">    </p:cNvPr>
          <p:cNvPicPr>
            <a:picLocks noChangeAspect="1"/>
          </p:cNvPicPr>
          <p:nvPr/>
        </p:nvPicPr>
        <p:blipFill>
          <a:blip r:embed="rId1"/>
          <a:stretch>
            <a:fillRect/>
          </a:stretch>
        </p:blipFill>
        <p:spPr>
          <a:xfrm>
            <a:off x="566928" y="475488"/>
            <a:ext cx="274320" cy="274320"/>
          </a:xfrm>
          <a:prstGeom prst="rect">
            <a:avLst/>
          </a:prstGeom>
        </p:spPr>
      </p:pic>
      <p:sp>
        <p:nvSpPr>
          <p:cNvPr id="6" name="Text 2"/>
          <p:cNvSpPr txBox="1"/>
          <p:nvPr/>
        </p:nvSpPr>
        <p:spPr>
          <a:xfrm>
            <a:off x="548640" y="1188720"/>
            <a:ext cx="4937760" cy="3291840"/>
          </a:xfrm>
          <a:prstGeom prst="rect">
            <a:avLst/>
          </a:prstGeom>
          <a:noFill/>
          <a:ln/>
        </p:spPr>
        <p:txBody>
          <a:bodyPr wrap="square" rtlCol="0" anchor="t"/>
          <a:lstStyle/>
          <a:p>
            <a:pPr marL="228600" indent="-228600">
              <a:spcAft>
                <a:spcPts val="1200"/>
              </a:spcAft>
              <a:buSzPct val="100000"/>
              <a:buChar char="•"/>
            </a:pPr>
            <a:r>
              <a:rPr lang="en-US" sz="1800" dirty="0">
                <a:solidFill>
                  <a:schemeClr val="tx1"/>
                </a:solidFill>
              </a:rPr>
              <a:t>Which of our Day 1 predictions turned out to be right?</a:t>
            </a:r>
            <a:endParaRPr lang="en-US" sz="1800" dirty="0"/>
          </a:p>
          <a:p>
            <a:pPr marL="228600" indent="-228600">
              <a:spcAft>
                <a:spcPts val="1200"/>
              </a:spcAft>
              <a:buSzPct val="100000"/>
              <a:buChar char="•"/>
            </a:pPr>
            <a:r>
              <a:rPr lang="en-US" sz="1800" dirty="0">
                <a:solidFill>
                  <a:schemeClr val="tx1"/>
                </a:solidFill>
              </a:rPr>
              <a:t>What tool would you add to the list now?</a:t>
            </a:r>
            <a:endParaRPr lang="en-US" sz="1800" dirty="0"/>
          </a:p>
          <a:p>
            <a:pPr marL="228600" indent="-228600">
              <a:spcAft>
                <a:spcPts val="1200"/>
              </a:spcAft>
              <a:buSzPct val="100000"/>
              <a:buChar char="•"/>
            </a:pPr>
            <a:r>
              <a:rPr lang="en-US" sz="1800" dirty="0">
                <a:solidFill>
                  <a:schemeClr val="tx1"/>
                </a:solidFill>
              </a:rPr>
              <a:t>Finish your Debrief Reflection.</a:t>
            </a:r>
            <a:endParaRPr lang="en-US" sz="1800" dirty="0"/>
          </a:p>
        </p:txBody>
      </p:sp>
      <p:pic>
        <p:nvPicPr>
          <p:cNvPr id="7" name="photo-gallery2" descr="The chart table in the signal gallery">    </p:cNvPr>
          <p:cNvPicPr>
            <a:picLocks noChangeAspect="1"/>
          </p:cNvPicPr>
          <p:nvPr/>
        </p:nvPicPr>
        <p:blipFill>
          <a:blip r:embed="rId2"/>
          <a:stretch>
            <a:fillRect/>
          </a:stretch>
        </p:blipFill>
        <p:spPr>
          <a:xfrm>
            <a:off x="5852160" y="1143000"/>
            <a:ext cx="2743200" cy="2743200"/>
          </a:xfrm>
          <a:prstGeom prst="rect">
            <a:avLst/>
          </a:prstGeom>
        </p:spPr>
      </p:pic>
      <p:sp>
        <p:nvSpPr>
          <p:cNvPr id="25" name="Slide Number Placeholder 0"/>
          <p:cNvSpPr>
            <a:spLocks noGrp="1"/>
          </p:cNvSpPr>
          <p:nvPr>
            <p:ph type="sldNum" sz="quarter" idx="4294967295"/>
          </p:nvPr>
        </p:nvSpPr>
        <p:spPr>
          <a:xfrm>
            <a:off x="8229600" y="4736592"/>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1"/>
          <p:cNvSpPr/>
          <p:nvPr>
            <p:ph idx="101" type="title" hasCustomPrompt="1"/>
          </p:nvPr>
        </p:nvSpPr>
        <p:spPr>
          <a:xfrm>
            <a:off x="1051560" y="292608"/>
            <a:ext cx="7635240" cy="640080"/>
          </a:xfrm>
          <a:prstGeom prst="rect">
            <a:avLst/>
          </a:prstGeom>
          <a:noFill/>
          <a:ln/>
        </p:spPr>
        <p:txBody>
          <a:bodyPr wrap="square" lIns="0" tIns="0" rIns="0" bIns="0" rtlCol="0" anchor="ctr"/>
          <a:lstStyle/>
          <a:p>
            <a:pPr algn="l" indent="0" marL="0">
              <a:buNone/>
            </a:pPr>
            <a:r>
              <a:rPr lang="en-US" sz="3000" b="1" dirty="0">
                <a:solidFill>
                  <a:schemeClr val="tx1"/>
                </a:solidFill>
                <a:latin typeface="Cambria" pitchFamily="34" charset="0"/>
                <a:ea typeface="Cambria" pitchFamily="34" charset="-122"/>
                <a:cs typeface="Cambria" pitchFamily="34" charset="-120"/>
              </a:rPr>
              <a:t>Extension: Design a Room</a:t>
            </a:r>
            <a:endParaRPr lang="en-US" sz="3000" dirty="0"/>
          </a:p>
        </p:txBody>
      </p:sp>
      <p:sp>
        <p:nvSpPr>
          <p:cNvPr id="3" name="title-icon-circle"/>
          <p:cNvSpPr/>
          <p:nvPr/>
        </p:nvSpPr>
        <p:spPr>
          <a:xfrm>
            <a:off x="457200" y="365760"/>
            <a:ext cx="493776" cy="493776"/>
          </a:xfrm>
          <a:prstGeom prst="ellipse">
            <a:avLst/>
          </a:prstGeom>
          <a:solidFill>
            <a:schemeClr val="tx1"/>
          </a:solidFill>
          <a:ln w="12700">
            <a:solidFill>
              <a:schemeClr val="tx1"/>
            </a:solidFill>
            <a:prstDash val="solid"/>
          </a:ln>
        </p:spPr>
      </p:sp>
      <p:pic>
        <p:nvPicPr>
          <p:cNvPr id="4" name="title-icon" descr="preencoded.png">    </p:cNvPr>
          <p:cNvPicPr>
            <a:picLocks noChangeAspect="1"/>
          </p:cNvPicPr>
          <p:nvPr/>
        </p:nvPicPr>
        <p:blipFill>
          <a:blip r:embed="rId1"/>
          <a:stretch>
            <a:fillRect/>
          </a:stretch>
        </p:blipFill>
        <p:spPr>
          <a:xfrm>
            <a:off x="566928" y="475488"/>
            <a:ext cx="274320" cy="274320"/>
          </a:xfrm>
          <a:prstGeom prst="rect">
            <a:avLst/>
          </a:prstGeom>
        </p:spPr>
      </p:pic>
      <p:sp>
        <p:nvSpPr>
          <p:cNvPr id="6" name="card-Invent"/>
          <p:cNvSpPr/>
          <p:nvPr/>
        </p:nvSpPr>
        <p:spPr>
          <a:xfrm>
            <a:off x="548640" y="1188720"/>
            <a:ext cx="2514600" cy="2651760"/>
          </a:xfrm>
          <a:prstGeom prst="roundRect">
            <a:avLst>
              <a:gd name="adj" fmla="val 3636"/>
            </a:avLst>
          </a:prstGeom>
          <a:solidFill>
            <a:schemeClr val="bg2"/>
          </a:solidFill>
          <a:ln w="12700">
            <a:solidFill>
              <a:schemeClr val="bg2"/>
            </a:solidFill>
            <a:prstDash val="solid"/>
          </a:ln>
        </p:spPr>
      </p:sp>
      <p:sp>
        <p:nvSpPr>
          <p:cNvPr id="7" name="Shape 3"/>
          <p:cNvSpPr/>
          <p:nvPr/>
        </p:nvSpPr>
        <p:spPr>
          <a:xfrm>
            <a:off x="777240" y="1417320"/>
            <a:ext cx="502920" cy="502920"/>
          </a:xfrm>
          <a:prstGeom prst="ellipse">
            <a:avLst/>
          </a:prstGeom>
          <a:solidFill>
            <a:schemeClr val="tx1"/>
          </a:solidFill>
          <a:ln w="12700">
            <a:solidFill>
              <a:schemeClr val="tx1"/>
            </a:solidFill>
            <a:prstDash val="solid"/>
          </a:ln>
        </p:spPr>
      </p:sp>
      <p:pic>
        <p:nvPicPr>
          <p:cNvPr id="8" name="Image 1" descr="preencoded.png">    </p:cNvPr>
          <p:cNvPicPr>
            <a:picLocks noChangeAspect="1"/>
          </p:cNvPicPr>
          <p:nvPr/>
        </p:nvPicPr>
        <p:blipFill>
          <a:blip r:embed="rId2"/>
          <a:stretch>
            <a:fillRect/>
          </a:stretch>
        </p:blipFill>
        <p:spPr>
          <a:xfrm>
            <a:off x="900684" y="1540764"/>
            <a:ext cx="256032" cy="256032"/>
          </a:xfrm>
          <a:prstGeom prst="rect">
            <a:avLst/>
          </a:prstGeom>
        </p:spPr>
      </p:pic>
      <p:sp>
        <p:nvSpPr>
          <p:cNvPr id="9" name="Text 4"/>
          <p:cNvSpPr txBox="1"/>
          <p:nvPr/>
        </p:nvSpPr>
        <p:spPr>
          <a:xfrm>
            <a:off x="777240" y="2057400"/>
            <a:ext cx="2057400" cy="365760"/>
          </a:xfrm>
          <a:prstGeom prst="rect">
            <a:avLst/>
          </a:prstGeom>
          <a:noFill/>
          <a:ln/>
        </p:spPr>
        <p:txBody>
          <a:bodyPr wrap="square" lIns="0" tIns="0" rIns="0" bIns="0" rtlCol="0" anchor="ctr"/>
          <a:lstStyle/>
          <a:p>
            <a:pPr indent="0" marL="0">
              <a:buNone/>
            </a:pPr>
            <a:r>
              <a:rPr lang="en-US" sz="1700" b="1" dirty="0">
                <a:solidFill>
                  <a:schemeClr val="tx1"/>
                </a:solidFill>
              </a:rPr>
              <a:t>Invent</a:t>
            </a:r>
            <a:endParaRPr lang="en-US" sz="1700" dirty="0"/>
          </a:p>
        </p:txBody>
      </p:sp>
      <p:sp>
        <p:nvSpPr>
          <p:cNvPr id="10" name="Text 5"/>
          <p:cNvSpPr txBox="1"/>
          <p:nvPr/>
        </p:nvSpPr>
        <p:spPr>
          <a:xfrm>
            <a:off x="777240" y="2450592"/>
            <a:ext cx="2057400" cy="1280160"/>
          </a:xfrm>
          <a:prstGeom prst="rect">
            <a:avLst/>
          </a:prstGeom>
          <a:noFill/>
          <a:ln/>
        </p:spPr>
        <p:txBody>
          <a:bodyPr wrap="square" lIns="0" tIns="0" rIns="0" bIns="0" rtlCol="0" anchor="t"/>
          <a:lstStyle/>
          <a:p>
            <a:pPr indent="0" marL="0">
              <a:buNone/>
            </a:pPr>
            <a:r>
              <a:rPr lang="en-US" sz="1400" dirty="0">
                <a:solidFill>
                  <a:schemeClr val="tx1"/>
                </a:solidFill>
              </a:rPr>
              <a:t>Pick a new part to fix: a fog horn, a fuel tank, a supply boat.</a:t>
            </a:r>
            <a:endParaRPr lang="en-US" sz="1400" dirty="0"/>
          </a:p>
        </p:txBody>
      </p:sp>
      <p:sp>
        <p:nvSpPr>
          <p:cNvPr id="11" name="card-Write"/>
          <p:cNvSpPr/>
          <p:nvPr/>
        </p:nvSpPr>
        <p:spPr>
          <a:xfrm>
            <a:off x="3310128" y="1188720"/>
            <a:ext cx="2514600" cy="2651760"/>
          </a:xfrm>
          <a:prstGeom prst="roundRect">
            <a:avLst>
              <a:gd name="adj" fmla="val 3636"/>
            </a:avLst>
          </a:prstGeom>
          <a:solidFill>
            <a:schemeClr val="bg2"/>
          </a:solidFill>
          <a:ln w="12700">
            <a:solidFill>
              <a:schemeClr val="bg2"/>
            </a:solidFill>
            <a:prstDash val="solid"/>
          </a:ln>
        </p:spPr>
      </p:sp>
      <p:sp>
        <p:nvSpPr>
          <p:cNvPr id="12" name="Shape 7"/>
          <p:cNvSpPr/>
          <p:nvPr/>
        </p:nvSpPr>
        <p:spPr>
          <a:xfrm>
            <a:off x="3538728" y="1417320"/>
            <a:ext cx="502920" cy="502920"/>
          </a:xfrm>
          <a:prstGeom prst="ellipse">
            <a:avLst/>
          </a:prstGeom>
          <a:solidFill>
            <a:schemeClr val="tx1"/>
          </a:solidFill>
          <a:ln w="12700">
            <a:solidFill>
              <a:schemeClr val="tx1"/>
            </a:solidFill>
            <a:prstDash val="solid"/>
          </a:ln>
        </p:spPr>
      </p:sp>
      <p:pic>
        <p:nvPicPr>
          <p:cNvPr id="13" name="Image 2" descr="preencoded.png">    </p:cNvPr>
          <p:cNvPicPr>
            <a:picLocks noChangeAspect="1"/>
          </p:cNvPicPr>
          <p:nvPr/>
        </p:nvPicPr>
        <p:blipFill>
          <a:blip r:embed="rId3"/>
          <a:stretch>
            <a:fillRect/>
          </a:stretch>
        </p:blipFill>
        <p:spPr>
          <a:xfrm>
            <a:off x="3662172" y="1540764"/>
            <a:ext cx="256032" cy="256032"/>
          </a:xfrm>
          <a:prstGeom prst="rect">
            <a:avLst/>
          </a:prstGeom>
        </p:spPr>
      </p:pic>
      <p:sp>
        <p:nvSpPr>
          <p:cNvPr id="14" name="Text 8"/>
          <p:cNvSpPr txBox="1"/>
          <p:nvPr/>
        </p:nvSpPr>
        <p:spPr>
          <a:xfrm>
            <a:off x="3538728" y="2057400"/>
            <a:ext cx="2057400" cy="365760"/>
          </a:xfrm>
          <a:prstGeom prst="rect">
            <a:avLst/>
          </a:prstGeom>
          <a:noFill/>
          <a:ln/>
        </p:spPr>
        <p:txBody>
          <a:bodyPr wrap="square" lIns="0" tIns="0" rIns="0" bIns="0" rtlCol="0" anchor="ctr"/>
          <a:lstStyle/>
          <a:p>
            <a:pPr indent="0" marL="0">
              <a:buNone/>
            </a:pPr>
            <a:r>
              <a:rPr lang="en-US" sz="1700" b="1" dirty="0">
                <a:solidFill>
                  <a:schemeClr val="tx1"/>
                </a:solidFill>
              </a:rPr>
              <a:t>Write</a:t>
            </a:r>
            <a:endParaRPr lang="en-US" sz="1700" dirty="0"/>
          </a:p>
        </p:txBody>
      </p:sp>
      <p:sp>
        <p:nvSpPr>
          <p:cNvPr id="15" name="Text 9"/>
          <p:cNvSpPr txBox="1"/>
          <p:nvPr/>
        </p:nvSpPr>
        <p:spPr>
          <a:xfrm>
            <a:off x="3538728" y="2450592"/>
            <a:ext cx="2057400" cy="1280160"/>
          </a:xfrm>
          <a:prstGeom prst="rect">
            <a:avLst/>
          </a:prstGeom>
          <a:noFill/>
          <a:ln/>
        </p:spPr>
        <p:txBody>
          <a:bodyPr wrap="square" lIns="0" tIns="0" rIns="0" bIns="0" rtlCol="0" anchor="t"/>
          <a:lstStyle/>
          <a:p>
            <a:pPr indent="0" marL="0">
              <a:buNone/>
            </a:pPr>
            <a:r>
              <a:rPr lang="en-US" sz="1400" dirty="0">
                <a:solidFill>
                  <a:schemeClr val="tx1"/>
                </a:solidFill>
              </a:rPr>
              <a:t>Write one ratio or rate puzzle, an answer key and three hints.</a:t>
            </a:r>
            <a:endParaRPr lang="en-US" sz="1400" dirty="0"/>
          </a:p>
        </p:txBody>
      </p:sp>
      <p:sp>
        <p:nvSpPr>
          <p:cNvPr id="16" name="card-Swap"/>
          <p:cNvSpPr/>
          <p:nvPr/>
        </p:nvSpPr>
        <p:spPr>
          <a:xfrm>
            <a:off x="6071616" y="1188720"/>
            <a:ext cx="2514600" cy="2651760"/>
          </a:xfrm>
          <a:prstGeom prst="roundRect">
            <a:avLst>
              <a:gd name="adj" fmla="val 3636"/>
            </a:avLst>
          </a:prstGeom>
          <a:solidFill>
            <a:schemeClr val="bg2"/>
          </a:solidFill>
          <a:ln w="12700">
            <a:solidFill>
              <a:schemeClr val="bg2"/>
            </a:solidFill>
            <a:prstDash val="solid"/>
          </a:ln>
        </p:spPr>
      </p:sp>
      <p:sp>
        <p:nvSpPr>
          <p:cNvPr id="17" name="Shape 11"/>
          <p:cNvSpPr/>
          <p:nvPr/>
        </p:nvSpPr>
        <p:spPr>
          <a:xfrm>
            <a:off x="6300216" y="1417320"/>
            <a:ext cx="502920" cy="502920"/>
          </a:xfrm>
          <a:prstGeom prst="ellipse">
            <a:avLst/>
          </a:prstGeom>
          <a:solidFill>
            <a:schemeClr val="tx1"/>
          </a:solidFill>
          <a:ln w="12700">
            <a:solidFill>
              <a:schemeClr val="tx1"/>
            </a:solidFill>
            <a:prstDash val="solid"/>
          </a:ln>
        </p:spPr>
      </p:sp>
      <p:pic>
        <p:nvPicPr>
          <p:cNvPr id="18" name="Image 3" descr="preencoded.png">    </p:cNvPr>
          <p:cNvPicPr>
            <a:picLocks noChangeAspect="1"/>
          </p:cNvPicPr>
          <p:nvPr/>
        </p:nvPicPr>
        <p:blipFill>
          <a:blip r:embed="rId4"/>
          <a:stretch>
            <a:fillRect/>
          </a:stretch>
        </p:blipFill>
        <p:spPr>
          <a:xfrm>
            <a:off x="6423660" y="1540764"/>
            <a:ext cx="256032" cy="256032"/>
          </a:xfrm>
          <a:prstGeom prst="rect">
            <a:avLst/>
          </a:prstGeom>
        </p:spPr>
      </p:pic>
      <p:sp>
        <p:nvSpPr>
          <p:cNvPr id="19" name="Text 12"/>
          <p:cNvSpPr txBox="1"/>
          <p:nvPr/>
        </p:nvSpPr>
        <p:spPr>
          <a:xfrm>
            <a:off x="6300216" y="2057400"/>
            <a:ext cx="2057400" cy="365760"/>
          </a:xfrm>
          <a:prstGeom prst="rect">
            <a:avLst/>
          </a:prstGeom>
          <a:noFill/>
          <a:ln/>
        </p:spPr>
        <p:txBody>
          <a:bodyPr wrap="square" lIns="0" tIns="0" rIns="0" bIns="0" rtlCol="0" anchor="ctr"/>
          <a:lstStyle/>
          <a:p>
            <a:pPr indent="0" marL="0">
              <a:buNone/>
            </a:pPr>
            <a:r>
              <a:rPr lang="en-US" sz="1700" b="1" dirty="0">
                <a:solidFill>
                  <a:schemeClr val="tx1"/>
                </a:solidFill>
              </a:rPr>
              <a:t>Swap</a:t>
            </a:r>
            <a:endParaRPr lang="en-US" sz="1700" dirty="0"/>
          </a:p>
        </p:txBody>
      </p:sp>
      <p:sp>
        <p:nvSpPr>
          <p:cNvPr id="20" name="Text 13"/>
          <p:cNvSpPr txBox="1"/>
          <p:nvPr/>
        </p:nvSpPr>
        <p:spPr>
          <a:xfrm>
            <a:off x="6300216" y="2450592"/>
            <a:ext cx="2057400" cy="1280160"/>
          </a:xfrm>
          <a:prstGeom prst="rect">
            <a:avLst/>
          </a:prstGeom>
          <a:noFill/>
          <a:ln/>
        </p:spPr>
        <p:txBody>
          <a:bodyPr wrap="square" lIns="0" tIns="0" rIns="0" bIns="0" rtlCol="0" anchor="t"/>
          <a:lstStyle/>
          <a:p>
            <a:pPr indent="0" marL="0">
              <a:buNone/>
            </a:pPr>
            <a:r>
              <a:rPr lang="en-US" sz="1400" dirty="0">
                <a:solidFill>
                  <a:schemeClr val="tx1"/>
                </a:solidFill>
              </a:rPr>
              <a:t>Trade rooms with another pair. Solve theirs, then give feedback.</a:t>
            </a:r>
            <a:endParaRPr lang="en-US" sz="1400" dirty="0"/>
          </a:p>
        </p:txBody>
      </p:sp>
      <p:sp>
        <p:nvSpPr>
          <p:cNvPr id="21" name="Text 14"/>
          <p:cNvSpPr txBox="1"/>
          <p:nvPr/>
        </p:nvSpPr>
        <p:spPr>
          <a:xfrm>
            <a:off x="548640" y="4023360"/>
            <a:ext cx="8046720" cy="457200"/>
          </a:xfrm>
          <a:prstGeom prst="rect">
            <a:avLst/>
          </a:prstGeom>
          <a:noFill/>
          <a:ln/>
        </p:spPr>
        <p:txBody>
          <a:bodyPr wrap="square" lIns="0" tIns="0" rIns="0" bIns="0" rtlCol="0" anchor="ctr"/>
          <a:lstStyle/>
          <a:p>
            <a:pPr indent="0" marL="0">
              <a:buNone/>
            </a:pPr>
            <a:r>
              <a:rPr lang="en-US" sz="1600" b="1" dirty="0">
                <a:solidFill>
                  <a:schemeClr val="tx2"/>
                </a:solidFill>
              </a:rPr>
              <a:t>Challenge: Add a storm twist, where the amounts change but the ratio stays the same.</a:t>
            </a:r>
            <a:endParaRPr lang="en-US" sz="1600" dirty="0"/>
          </a:p>
        </p:txBody>
      </p:sp>
      <p:sp>
        <p:nvSpPr>
          <p:cNvPr id="25" name="Slide Number Placeholder 0"/>
          <p:cNvSpPr>
            <a:spLocks noGrp="1"/>
          </p:cNvSpPr>
          <p:nvPr>
            <p:ph type="sldNum" sz="quarter" idx="4294967295"/>
          </p:nvPr>
        </p:nvSpPr>
        <p:spPr>
          <a:xfrm>
            <a:off x="8229600" y="4736592"/>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548640" y="960120"/>
            <a:ext cx="5120640" cy="365760"/>
          </a:xfrm>
          <a:prstGeom prst="rect">
            <a:avLst/>
          </a:prstGeom>
          <a:noFill/>
          <a:ln/>
        </p:spPr>
        <p:txBody>
          <a:bodyPr wrap="square" lIns="0" tIns="0" rIns="0" bIns="0" rtlCol="0" anchor="ctr"/>
          <a:lstStyle/>
          <a:p>
            <a:pPr indent="0" marL="0">
              <a:buNone/>
            </a:pPr>
            <a:r>
              <a:rPr lang="en-US" sz="1400" b="1" spc="300" kern="0" dirty="0">
                <a:solidFill>
                  <a:schemeClr val="accent1"/>
                </a:solidFill>
              </a:rPr>
              <a:t>MISSION COMPLETE</a:t>
            </a:r>
            <a:endParaRPr lang="en-US" sz="1400" dirty="0"/>
          </a:p>
        </p:txBody>
      </p:sp>
      <p:sp>
        <p:nvSpPr>
          <p:cNvPr id="3" name="Text 0"/>
          <p:cNvSpPr/>
          <p:nvPr>
            <p:ph idx="100" type="title" hasCustomPrompt="1"/>
          </p:nvPr>
        </p:nvSpPr>
        <p:spPr>
          <a:xfrm>
            <a:off x="548640" y="1463040"/>
            <a:ext cx="5120640" cy="1371600"/>
          </a:xfrm>
          <a:prstGeom prst="rect">
            <a:avLst/>
          </a:prstGeom>
          <a:noFill/>
          <a:ln/>
        </p:spPr>
        <p:txBody>
          <a:bodyPr wrap="square" lIns="0" tIns="0" rIns="0" bIns="0" rtlCol="0" anchor="b"/>
          <a:lstStyle/>
          <a:p>
            <a:pPr algn="l" indent="0" marL="0">
              <a:buNone/>
            </a:pPr>
            <a:r>
              <a:rPr lang="en-US" sz="4000" b="1" dirty="0">
                <a:solidFill>
                  <a:schemeClr val="bg1"/>
                </a:solidFill>
                <a:latin typeface="Cambria" pitchFamily="34" charset="0"/>
                <a:ea typeface="Cambria" pitchFamily="34" charset="-122"/>
                <a:cs typeface="Cambria" pitchFamily="34" charset="-120"/>
              </a:rPr>
              <a:t>The Ship Is Safe!</a:t>
            </a:r>
            <a:endParaRPr lang="en-US" sz="4000" dirty="0"/>
          </a:p>
        </p:txBody>
      </p:sp>
      <p:sp>
        <p:nvSpPr>
          <p:cNvPr id="4" name="Text 0"/>
          <p:cNvSpPr/>
          <p:nvPr>
            <p:ph idx="101" type="body" hasCustomPrompt="1"/>
          </p:nvPr>
        </p:nvSpPr>
        <p:spPr>
          <a:xfrm>
            <a:off x="548640" y="2926080"/>
            <a:ext cx="5120640" cy="1097280"/>
          </a:xfrm>
          <a:prstGeom prst="rect">
            <a:avLst/>
          </a:prstGeom>
          <a:noFill/>
          <a:ln/>
        </p:spPr>
        <p:txBody>
          <a:bodyPr wrap="square" lIns="0" tIns="0" rIns="0" bIns="0" rtlCol="0" anchor="t"/>
          <a:lstStyle/>
          <a:p>
            <a:pPr algn="l" indent="0" marL="0">
              <a:buNone/>
            </a:pPr>
            <a:r>
              <a:rPr lang="en-US" sz="2000" dirty="0">
                <a:solidFill>
                  <a:schemeClr val="accent1"/>
                </a:solidFill>
              </a:rPr>
              <a:t>Thank you, crew. Where else could ratios and rates save the day?</a:t>
            </a:r>
            <a:endParaRPr lang="en-US" sz="2000" dirty="0"/>
          </a:p>
        </p:txBody>
      </p:sp>
      <p:pic>
        <p:nvPicPr>
          <p:cNvPr id="5" name="closing-photo" descr="The lighthouse beam guides the ship home">    </p:cNvPr>
          <p:cNvPicPr>
            <a:picLocks noChangeAspect="1"/>
          </p:cNvPicPr>
          <p:nvPr/>
        </p:nvPicPr>
        <p:blipFill>
          <a:blip r:embed="rId1"/>
          <a:stretch>
            <a:fillRect/>
          </a:stretch>
        </p:blipFill>
        <p:spPr>
          <a:xfrm>
            <a:off x="5852160" y="0"/>
            <a:ext cx="3291840" cy="5143500"/>
          </a:xfrm>
          <a:prstGeom prst="rect">
            <a:avLst/>
          </a:prstGeom>
        </p:spPr>
      </p:pic>
    </p:spTree>
  </p:cSld>
  <p:clrMapOvr>
    <a:masterClrMapping/>
  </p:clrMapOvr>
</p:sld>
</file>

<file path=ppt/theme/theme1.xml><?xml version="1.0" encoding="utf-8"?>
<a:theme xmlns:a="http://schemas.openxmlformats.org/drawingml/2006/main" name="Beacon Night">
  <a:themeElements>
    <a:clrScheme name="Beacon Night">
      <a:dk1>
        <a:srgbClr val="0B1622"/>
      </a:dk1>
      <a:lt1>
        <a:srgbClr val="FFFFFF"/>
      </a:lt1>
      <a:dk2>
        <a:srgbClr val="1B2E45"/>
      </a:dk2>
      <a:lt2>
        <a:srgbClr val="EEF3F6"/>
      </a:lt2>
      <a:accent1>
        <a:srgbClr val="F2B640"/>
      </a:accent1>
      <a:accent2>
        <a:srgbClr val="2F6FB5"/>
      </a:accent2>
      <a:accent3>
        <a:srgbClr val="0A6A67"/>
      </a:accent3>
      <a:accent4>
        <a:srgbClr val="D9694A"/>
      </a:accent4>
      <a:accent5>
        <a:srgbClr val="5B6B80"/>
      </a:accent5>
      <a:accent6>
        <a:srgbClr val="E4F2EE"/>
      </a:accent6>
      <a:hlink>
        <a:srgbClr val="2F6FB5"/>
      </a:hlink>
      <a:folHlink>
        <a:srgbClr val="0A6A67"/>
      </a:folHlink>
    </a:clrScheme>
    <a:fontScheme name="Beacon Night">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43</Slides>
  <Notes>43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Light the Beacon: Ratios and Rates to the Rescue</dc:title>
  <dc:subject>PptxGenJS Presentation</dc:subject>
  <dc:creator>PptxGenJS</dc:creator>
  <cp:lastModifiedBy>PptxGenJS</cp:lastModifiedBy>
  <cp:revision>1</cp:revision>
  <dcterms:created xsi:type="dcterms:W3CDTF">2026-11-05T20:33:48Z</dcterms:created>
  <dcterms:modified xsi:type="dcterms:W3CDTF">2026-11-05T20:33:48Z</dcterms:modified>
</cp:coreProperties>
</file>